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7" r:id="rId2"/>
    <p:sldId id="257" r:id="rId3"/>
    <p:sldId id="279" r:id="rId4"/>
    <p:sldId id="280" r:id="rId5"/>
    <p:sldId id="272" r:id="rId6"/>
    <p:sldId id="295" r:id="rId7"/>
    <p:sldId id="294" r:id="rId8"/>
    <p:sldId id="281" r:id="rId9"/>
    <p:sldId id="282" r:id="rId10"/>
    <p:sldId id="278" r:id="rId11"/>
    <p:sldId id="296" r:id="rId12"/>
    <p:sldId id="283" r:id="rId13"/>
    <p:sldId id="284" r:id="rId14"/>
    <p:sldId id="285" r:id="rId15"/>
    <p:sldId id="286" r:id="rId16"/>
    <p:sldId id="287" r:id="rId17"/>
    <p:sldId id="288" r:id="rId18"/>
    <p:sldId id="289" r:id="rId19"/>
    <p:sldId id="290" r:id="rId20"/>
    <p:sldId id="29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20" autoAdjust="0"/>
    <p:restoredTop sz="94660"/>
  </p:normalViewPr>
  <p:slideViewPr>
    <p:cSldViewPr>
      <p:cViewPr>
        <p:scale>
          <a:sx n="45" d="100"/>
          <a:sy n="45" d="100"/>
        </p:scale>
        <p:origin x="-1554" y="-12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C02E1D2-38CA-47CC-AF31-47EBF0793844}" type="datetimeFigureOut">
              <a:rPr lang="en-US" smtClean="0"/>
              <a:t>4/9/2022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163407D-041E-4238-A6A5-82CC0227CB01}" type="slidenum">
              <a:rPr lang="en-US" smtClean="0"/>
              <a:t>‹#›</a:t>
            </a:fld>
            <a:endParaRPr lang="en-US"/>
          </a:p>
        </p:txBody>
      </p:sp>
    </p:spTree>
    <p:extLst>
      <p:ext uri="{BB962C8B-B14F-4D97-AF65-F5344CB8AC3E}">
        <p14:creationId xmlns:p14="http://schemas.microsoft.com/office/powerpoint/2010/main" val="2994702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63407D-041E-4238-A6A5-82CC0227CB01}" type="slidenum">
              <a:rPr lang="en-US" smtClean="0"/>
              <a:t>1</a:t>
            </a:fld>
            <a:endParaRPr lang="en-US"/>
          </a:p>
        </p:txBody>
      </p:sp>
    </p:spTree>
    <p:extLst>
      <p:ext uri="{BB962C8B-B14F-4D97-AF65-F5344CB8AC3E}">
        <p14:creationId xmlns:p14="http://schemas.microsoft.com/office/powerpoint/2010/main" val="277942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175E57-EEBF-47F4-9AA2-C5894D5596C4}"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2289921821"/>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75E57-EEBF-47F4-9AA2-C5894D5596C4}"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1548670209"/>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75E57-EEBF-47F4-9AA2-C5894D5596C4}"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471223139"/>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175E57-EEBF-47F4-9AA2-C5894D5596C4}"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056382574"/>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175E57-EEBF-47F4-9AA2-C5894D5596C4}"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404716182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175E57-EEBF-47F4-9AA2-C5894D5596C4}"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02248276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175E57-EEBF-47F4-9AA2-C5894D5596C4}"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1510051321"/>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175E57-EEBF-47F4-9AA2-C5894D5596C4}"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3034256788"/>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75E57-EEBF-47F4-9AA2-C5894D5596C4}"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408241358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75E57-EEBF-47F4-9AA2-C5894D5596C4}"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244288799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75E57-EEBF-47F4-9AA2-C5894D5596C4}"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A9F4A-66C3-4C8D-9E70-98F00CA4A56B}" type="slidenum">
              <a:rPr lang="en-US" smtClean="0"/>
              <a:t>‹#›</a:t>
            </a:fld>
            <a:endParaRPr lang="en-US"/>
          </a:p>
        </p:txBody>
      </p:sp>
    </p:spTree>
    <p:extLst>
      <p:ext uri="{BB962C8B-B14F-4D97-AF65-F5344CB8AC3E}">
        <p14:creationId xmlns:p14="http://schemas.microsoft.com/office/powerpoint/2010/main" val="747652464"/>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75E57-EEBF-47F4-9AA2-C5894D5596C4}" type="datetimeFigureOut">
              <a:rPr lang="en-US" smtClean="0"/>
              <a:t>4/9/2022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A9F4A-66C3-4C8D-9E70-98F00CA4A56B}" type="slidenum">
              <a:rPr lang="en-US" smtClean="0"/>
              <a:t>‹#›</a:t>
            </a:fld>
            <a:endParaRPr lang="en-US"/>
          </a:p>
        </p:txBody>
      </p:sp>
    </p:spTree>
    <p:extLst>
      <p:ext uri="{BB962C8B-B14F-4D97-AF65-F5344CB8AC3E}">
        <p14:creationId xmlns:p14="http://schemas.microsoft.com/office/powerpoint/2010/main" val="688975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studytools.com/nlt/exodus/12-13.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studytools.com/nlt/exodus/12-22.htm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ww.biblestudytools.com/nlt/exodus/12-23.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studytools.com/nlt/exodus/12-24.htm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ww.biblestudytools.com/nlt/exodus/12-25.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studytools.com/nlt/exodus/12-26.htm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ww.biblestudytools.com/nlt/exodus/12-27.html"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iblestudytools.com/nlt/exodus/12-29.htm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ww.biblestudytools.com/nlt/exodus/12-30.htm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studytools.com/nlt/exodus/12-2.html"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www.biblestudytools.com/nlt/exodus/12-4.html" TargetMode="External"/><Relationship Id="rId4" Type="http://schemas.openxmlformats.org/officeDocument/2006/relationships/hyperlink" Target="https://www.biblestudytools.com/nlt/exodus/12-3.htm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studytools.com/nlt/exodus/12-5.htm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ww.biblestudytools.com/nlt/exodus/12-6.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studytools.com/nlt/exodus/12-7.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studytools.com/nlt/exodus/12-9.html"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www.biblestudytools.com/nlt/exodus/12-11.html" TargetMode="External"/><Relationship Id="rId4" Type="http://schemas.openxmlformats.org/officeDocument/2006/relationships/hyperlink" Target="https://www.biblestudytools.com/nlt/exodus/12-10.htm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118" y="0"/>
            <a:ext cx="975266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2" descr="Mission-Minded Ideas for the Passover, from a Christian perspective">
            <a:extLst>
              <a:ext uri="{FF2B5EF4-FFF2-40B4-BE49-F238E27FC236}">
                <a16:creationId xmlns="" xmlns:a16="http://schemas.microsoft.com/office/drawing/2014/main" id="{109A3543-2C78-4DE6-BDD2-BFF0751835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118" y="0"/>
            <a:ext cx="975360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4482" y="5791200"/>
            <a:ext cx="9144000" cy="990600"/>
          </a:xfrm>
        </p:spPr>
        <p:txBody>
          <a:bodyPr>
            <a:noAutofit/>
          </a:bodyPr>
          <a:lstStyle/>
          <a:p>
            <a:r>
              <a:rPr lang="en-US" sz="6000" dirty="0">
                <a:solidFill>
                  <a:schemeClr val="bg1"/>
                </a:solidFill>
                <a:effectLst>
                  <a:outerShdw blurRad="38100" dist="38100" dir="2700000" algn="tl">
                    <a:srgbClr val="000000">
                      <a:alpha val="43137"/>
                    </a:srgbClr>
                  </a:outerShdw>
                </a:effectLst>
                <a:latin typeface="Baskerville Old Face" panose="02020602080505020303" pitchFamily="18" charset="0"/>
              </a:rPr>
              <a:t>An Easter Sermon Series</a:t>
            </a:r>
          </a:p>
        </p:txBody>
      </p:sp>
      <p:pic>
        <p:nvPicPr>
          <p:cNvPr id="1032" name="Picture 8" descr="For Whom Did Christ Die? (Part 2): Isaiah's Suffering Servant - The Pauken  Press">
            <a:extLst>
              <a:ext uri="{FF2B5EF4-FFF2-40B4-BE49-F238E27FC236}">
                <a16:creationId xmlns="" xmlns:a16="http://schemas.microsoft.com/office/drawing/2014/main" id="{3F89EB9E-938B-45F9-8745-21420AE561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36046"/>
            <a:ext cx="10207256" cy="55785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180246" y="4283169"/>
            <a:ext cx="3963753" cy="1259354"/>
          </a:xfrm>
        </p:spPr>
        <p:txBody>
          <a:bodyPr>
            <a:normAutofit fontScale="90000"/>
          </a:bodyPr>
          <a:lstStyle/>
          <a:p>
            <a:r>
              <a:rPr lang="en-US" sz="6600" dirty="0">
                <a:solidFill>
                  <a:schemeClr val="bg1"/>
                </a:solidFill>
                <a:effectLst>
                  <a:outerShdw blurRad="38100" dist="38100" dir="2700000" algn="tl">
                    <a:srgbClr val="000000">
                      <a:alpha val="43137"/>
                    </a:srgbClr>
                  </a:outerShdw>
                </a:effectLst>
                <a:latin typeface="Baskerville Old Face" panose="02020602080505020303" pitchFamily="18" charset="0"/>
              </a:rPr>
              <a:t>and the Cross</a:t>
            </a:r>
          </a:p>
        </p:txBody>
      </p:sp>
      <p:pic>
        <p:nvPicPr>
          <p:cNvPr id="1028" name="Picture 4" descr="Blood on the Doorposts: Passover Thoughts | All is Well">
            <a:extLst>
              <a:ext uri="{FF2B5EF4-FFF2-40B4-BE49-F238E27FC236}">
                <a16:creationId xmlns="" xmlns:a16="http://schemas.microsoft.com/office/drawing/2014/main" id="{81F2BC1D-2E77-4629-B25C-5CE4F334FC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878" y="-62089"/>
            <a:ext cx="5408125" cy="5791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E400547F-98C3-48D0-AB4E-3450D261C890}"/>
              </a:ext>
            </a:extLst>
          </p:cNvPr>
          <p:cNvSpPr/>
          <p:nvPr/>
        </p:nvSpPr>
        <p:spPr>
          <a:xfrm>
            <a:off x="8915400" y="5486400"/>
            <a:ext cx="4949456" cy="13716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6032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897B9990-EF6C-4A4C-B3DC-4AAE828FDCA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762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What were their instructions?</a:t>
            </a:r>
          </a:p>
        </p:txBody>
      </p:sp>
      <p:sp>
        <p:nvSpPr>
          <p:cNvPr id="3" name="Content Placeholder 2"/>
          <p:cNvSpPr>
            <a:spLocks noGrp="1"/>
          </p:cNvSpPr>
          <p:nvPr>
            <p:ph idx="1"/>
          </p:nvPr>
        </p:nvSpPr>
        <p:spPr>
          <a:xfrm>
            <a:off x="33988" y="1086853"/>
            <a:ext cx="9134075" cy="99060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Roast it</a:t>
            </a:r>
          </a:p>
          <a:p>
            <a:pPr lvl="1">
              <a:buFont typeface="Wingdings" panose="05000000000000000000" pitchFamily="2" charset="2"/>
              <a:buChar char="Ø"/>
            </a:pPr>
            <a:r>
              <a:rPr lang="en-US"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A consuming fire had to be used</a:t>
            </a: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Eat it with bitter salad greens</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The bitterness of slavery</a:t>
            </a: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Make bread without yeast</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They would not have time for the bread to rise</a:t>
            </a:r>
          </a:p>
          <a:p>
            <a:pPr lvl="1">
              <a:buFont typeface="Wingdings" panose="05000000000000000000" pitchFamily="2" charset="2"/>
              <a:buChar char="Ø"/>
            </a:pPr>
            <a:r>
              <a:rPr lang="en-US" sz="32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It represented removing sin from their lives</a:t>
            </a:r>
            <a:endParaRPr lang="en-US" sz="3000"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Do not leave any of it</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a:effectLst>
                  <a:outerShdw blurRad="38100" dist="38100" dir="2700000" algn="tl">
                    <a:srgbClr val="000000">
                      <a:alpha val="43137"/>
                    </a:srgbClr>
                  </a:outerShdw>
                </a:effectLst>
                <a:latin typeface="Footlight MT Light" panose="0204060206030A020304" pitchFamily="18" charset="0"/>
              </a:rPr>
              <a:t>It had </a:t>
            </a:r>
            <a:r>
              <a:rPr lang="en-US" sz="3000" dirty="0">
                <a:effectLst>
                  <a:outerShdw blurRad="38100" dist="38100" dir="2700000" algn="tl">
                    <a:srgbClr val="000000">
                      <a:alpha val="43137"/>
                    </a:srgbClr>
                  </a:outerShdw>
                </a:effectLst>
                <a:latin typeface="Footlight MT Light" panose="0204060206030A020304" pitchFamily="18" charset="0"/>
              </a:rPr>
              <a:t>to be fully consumed by </a:t>
            </a:r>
            <a:r>
              <a:rPr lang="en-US" sz="3000">
                <a:effectLst>
                  <a:outerShdw blurRad="38100" dist="38100" dir="2700000" algn="tl">
                    <a:srgbClr val="000000">
                      <a:alpha val="43137"/>
                    </a:srgbClr>
                  </a:outerShdw>
                </a:effectLst>
                <a:latin typeface="Footlight MT Light" panose="0204060206030A020304" pitchFamily="18" charset="0"/>
              </a:rPr>
              <a:t>the flame</a:t>
            </a:r>
            <a:endParaRPr lang="en-US" sz="34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39426211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897B9990-EF6C-4A4C-B3DC-4AAE828FDCA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762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What were their instructions?</a:t>
            </a:r>
          </a:p>
        </p:txBody>
      </p:sp>
      <p:sp>
        <p:nvSpPr>
          <p:cNvPr id="3" name="Content Placeholder 2"/>
          <p:cNvSpPr>
            <a:spLocks noGrp="1"/>
          </p:cNvSpPr>
          <p:nvPr>
            <p:ph idx="1"/>
          </p:nvPr>
        </p:nvSpPr>
        <p:spPr>
          <a:xfrm>
            <a:off x="76200" y="1074821"/>
            <a:ext cx="9134075" cy="99060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Be fully dressed</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Dressed to leave the house</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And be ready to leave quickly</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Wear your sandals</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Carry your walking sticks</a:t>
            </a: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Eat with urgency</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Hurry and alarm”</a:t>
            </a:r>
          </a:p>
        </p:txBody>
      </p:sp>
    </p:spTree>
    <p:extLst>
      <p:ext uri="{BB962C8B-B14F-4D97-AF65-F5344CB8AC3E}">
        <p14:creationId xmlns:p14="http://schemas.microsoft.com/office/powerpoint/2010/main" val="25422540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12:12-13</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On that night I will pass through the land of Egypt and strike down every firstborn son and firstborn male animal in the land of Egypt. I will execute judgment against all the gods of Egypt, for I am the LORD!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13 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But the blood on your doorposts will serve as a sign, marking the houses where you are staying. When I see the blood, I will pass over you. This plague of death will not touch you when I strike the land of Egypt.</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7077056"/>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897B9990-EF6C-4A4C-B3DC-4AAE828FDCA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925" y="1905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The blood will serve as a sign marking your place</a:t>
            </a:r>
          </a:p>
        </p:txBody>
      </p:sp>
      <p:sp>
        <p:nvSpPr>
          <p:cNvPr id="3" name="Content Placeholder 2"/>
          <p:cNvSpPr>
            <a:spLocks noGrp="1"/>
          </p:cNvSpPr>
          <p:nvPr>
            <p:ph idx="1"/>
          </p:nvPr>
        </p:nvSpPr>
        <p:spPr>
          <a:xfrm>
            <a:off x="29978" y="1828800"/>
            <a:ext cx="9134075" cy="93726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When I see the blood I will Passover you</a:t>
            </a:r>
          </a:p>
          <a:p>
            <a:pPr lvl="1">
              <a:buFont typeface="Wingdings" panose="05000000000000000000" pitchFamily="2" charset="2"/>
              <a:buChar char="Ø"/>
            </a:pPr>
            <a:r>
              <a:rPr lang="en-US" sz="26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You will be safe</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You will be saved</a:t>
            </a: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The plague of death will not touch you</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Eternal death will not touch us when we have the blood of Jesus on our hearts and lives</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This is showing us what Jesus will do on that Passover</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It is still your choice</a:t>
            </a:r>
          </a:p>
        </p:txBody>
      </p:sp>
    </p:spTree>
    <p:extLst>
      <p:ext uri="{BB962C8B-B14F-4D97-AF65-F5344CB8AC3E}">
        <p14:creationId xmlns:p14="http://schemas.microsoft.com/office/powerpoint/2010/main" val="42248525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12:21-27</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Then Moses called all the elders of Israel together and said to them, “Go, pick out a lamb or young goat for each of your families, and slaughter the Passover animal.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22 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Drain the blood into a basin. Then take a bundle of hyssop branches and dip it into the blood. Brush the hyssop across the top and sides of the doorframes of your houses. And no one may go out through the door until morning.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23 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For the LORD will pass through the land to</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5245453"/>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12:21-27</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strike down the Egyptians. But when he sees the blood on the top and sides of the doorframe, the LORD will pass over your home. He will not permit his death angel to enter your house and strike you down.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24 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“Remember, these instructions are a permanent law that you and your descendants must observe forever.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25 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When you enter the land the LORD has promised to give you, you will continue to observe this ceremony. </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9562882"/>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12:21-27</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26 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Then your children will ask, ‘What does this ceremony mean?’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27 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And you will reply, ‘It is the Passover sacrifice to the LORD, for he passed over the houses of the Israelites in Egypt. And though he struck the Egyptians, he spared our families.’” When Moses had finished speaking, all the people bowed down to the ground and worshiped.</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2409968"/>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897B9990-EF6C-4A4C-B3DC-4AAE828FDCA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925" y="1905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Once you have applied the blood…</a:t>
            </a:r>
          </a:p>
        </p:txBody>
      </p:sp>
      <p:sp>
        <p:nvSpPr>
          <p:cNvPr id="3" name="Content Placeholder 2"/>
          <p:cNvSpPr>
            <a:spLocks noGrp="1"/>
          </p:cNvSpPr>
          <p:nvPr>
            <p:ph idx="1"/>
          </p:nvPr>
        </p:nvSpPr>
        <p:spPr>
          <a:xfrm>
            <a:off x="4962" y="1676400"/>
            <a:ext cx="9134075" cy="93726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Go in, and do not leave</a:t>
            </a:r>
          </a:p>
          <a:p>
            <a:pPr lvl="1">
              <a:buFont typeface="Wingdings" panose="05000000000000000000" pitchFamily="2" charset="2"/>
              <a:buChar char="Ø"/>
            </a:pPr>
            <a:r>
              <a:rPr lang="en-US" sz="26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Once we discover His protection and love, why would we ever want to leave it?</a:t>
            </a: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Remember these instructions</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We have to remember, because we have to pass them on</a:t>
            </a: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Never forget to worship</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We have to be people who know how to thank God for what He does in our lives!</a:t>
            </a:r>
          </a:p>
        </p:txBody>
      </p:sp>
    </p:spTree>
    <p:extLst>
      <p:ext uri="{BB962C8B-B14F-4D97-AF65-F5344CB8AC3E}">
        <p14:creationId xmlns:p14="http://schemas.microsoft.com/office/powerpoint/2010/main" val="29358446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12:28-30</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So the people of Israel did just as the LORD had commanded through Moses and Aaron.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29 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And that night at midnight, the LORD struck down all the firstborn sons in the land of Egypt, from the firstborn son of Pharaoh, who sat on his throne, to the firstborn son of the prisoner in the dungeon. Even the firstborn of their livestock were killed.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30 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Pharaoh and all his officials and all the people of Egypt woke up during the night, and loud wailing was</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8220150"/>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12:28-30</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heard throughout the land of Egypt. There was not a single house where someone had not died.</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969567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12:1-7</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While the Israelites were still in the land of Egypt, the LORD gave the following instructions to Moses and Aaron: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2 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“From now on, this month will be the first month of the year for you.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3 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Announce to the whole community of Israel that on the tenth day of this month each family must choose a lamb or a young goat for a sacrifice, one animal for each household.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5">
                  <a:extLst>
                    <a:ext uri="{A12FA001-AC4F-418D-AE19-62706E023703}">
                      <ahyp:hlinkClr xmlns="" xmlns:ahyp="http://schemas.microsoft.com/office/drawing/2018/hyperlinkcolor" val="tx"/>
                    </a:ext>
                  </a:extLst>
                </a:hlinkClick>
              </a:rPr>
              <a:t>4 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If a family is too small to eat a whole animal, let them share with</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8310587"/>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897B9990-EF6C-4A4C-B3DC-4AAE828FDCA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925" y="5334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When judgement came, those who had their faith in the blood were kept safe</a:t>
            </a:r>
          </a:p>
        </p:txBody>
      </p:sp>
      <p:sp>
        <p:nvSpPr>
          <p:cNvPr id="3" name="Content Placeholder 2"/>
          <p:cNvSpPr>
            <a:spLocks noGrp="1"/>
          </p:cNvSpPr>
          <p:nvPr>
            <p:ph idx="1"/>
          </p:nvPr>
        </p:nvSpPr>
        <p:spPr>
          <a:xfrm>
            <a:off x="9925" y="2514600"/>
            <a:ext cx="9134075" cy="93726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The blood was the symbol of their faith</a:t>
            </a:r>
          </a:p>
          <a:p>
            <a:pPr lvl="1">
              <a:buFont typeface="Wingdings" panose="05000000000000000000" pitchFamily="2" charset="2"/>
              <a:buChar char="Ø"/>
            </a:pPr>
            <a:r>
              <a:rPr lang="en-US" sz="26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They believed in God and </a:t>
            </a:r>
            <a:r>
              <a:rPr lang="en-US" sz="3200" dirty="0" smtClean="0">
                <a:effectLst>
                  <a:outerShdw blurRad="38100" dist="38100" dir="2700000" algn="tl">
                    <a:srgbClr val="000000">
                      <a:alpha val="43137"/>
                    </a:srgbClr>
                  </a:outerShdw>
                </a:effectLst>
                <a:latin typeface="Footlight MT Light" panose="0204060206030A020304" pitchFamily="18" charset="0"/>
              </a:rPr>
              <a:t>knew that His </a:t>
            </a:r>
            <a:r>
              <a:rPr lang="en-US" sz="3200" smtClean="0">
                <a:effectLst>
                  <a:outerShdw blurRad="38100" dist="38100" dir="2700000" algn="tl">
                    <a:srgbClr val="000000">
                      <a:alpha val="43137"/>
                    </a:srgbClr>
                  </a:outerShdw>
                </a:effectLst>
                <a:latin typeface="Footlight MT Light" panose="0204060206030A020304" pitchFamily="18" charset="0"/>
              </a:rPr>
              <a:t>power would </a:t>
            </a:r>
            <a:r>
              <a:rPr lang="en-US" sz="3200" dirty="0" smtClean="0">
                <a:effectLst>
                  <a:outerShdw blurRad="38100" dist="38100" dir="2700000" algn="tl">
                    <a:srgbClr val="000000">
                      <a:alpha val="43137"/>
                    </a:srgbClr>
                  </a:outerShdw>
                </a:effectLst>
                <a:latin typeface="Footlight MT Light" panose="0204060206030A020304" pitchFamily="18" charset="0"/>
              </a:rPr>
              <a:t>keep them safe</a:t>
            </a:r>
            <a:endParaRPr lang="en-US" sz="3200"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Do we believe the same thing this Easter?</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Do we believe in the lifechanging power of Jesus?</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Do we have faith that we will be kept safe?</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Are we ready to travel?</a:t>
            </a:r>
          </a:p>
        </p:txBody>
      </p:sp>
    </p:spTree>
    <p:extLst>
      <p:ext uri="{BB962C8B-B14F-4D97-AF65-F5344CB8AC3E}">
        <p14:creationId xmlns:p14="http://schemas.microsoft.com/office/powerpoint/2010/main" val="74124126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12:1-7</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another family in the neighborhood. Divide the animal according to the size of each family and how much they can eat.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5 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 animal you select must be a one-year-old male, either a sheep or a goat, with no defects.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6 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“Take special care of this chosen animal until the evening of the fourteenth day of this first month. Then the whole assembly of the community of Israel must slaughter their lamb</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733129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12:1-7</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 or young goat at twilight.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7 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They are to take some of the blood and smear it on the sides and top of the doorframes of the houses where they eat the animal.</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8716573"/>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Blood of the Lamb - Simple Words of Faith">
            <a:extLst>
              <a:ext uri="{FF2B5EF4-FFF2-40B4-BE49-F238E27FC236}">
                <a16:creationId xmlns="" xmlns:a16="http://schemas.microsoft.com/office/drawing/2014/main" id="{2E0DFDB6-72C5-48CA-ACC3-1CDEDD814448}"/>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52400" y="1524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Why does Easter always fall on different dates for us?</a:t>
            </a:r>
          </a:p>
        </p:txBody>
      </p:sp>
      <p:sp>
        <p:nvSpPr>
          <p:cNvPr id="3" name="Content Placeholder 2"/>
          <p:cNvSpPr>
            <a:spLocks noGrp="1"/>
          </p:cNvSpPr>
          <p:nvPr>
            <p:ph idx="1"/>
          </p:nvPr>
        </p:nvSpPr>
        <p:spPr>
          <a:xfrm>
            <a:off x="9925" y="1600200"/>
            <a:ext cx="9134075" cy="55626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Technically, it is celebrated at the same time every year</a:t>
            </a:r>
            <a:endParaRPr lang="en-US" sz="3000"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The difference is found in what calendar we use</a:t>
            </a:r>
          </a:p>
          <a:p>
            <a:pPr lvl="1">
              <a:buFont typeface="Wingdings" panose="05000000000000000000" pitchFamily="2" charset="2"/>
              <a:buChar char="Ø"/>
            </a:pPr>
            <a:r>
              <a:rPr lang="en-US" sz="2600"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Our calendar is a solar calendar</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The Jewish calendar is a lunar calendar</a:t>
            </a:r>
          </a:p>
          <a:p>
            <a:pPr lvl="2">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Passover is celebrated on the exact same date on the lunar calendar every year.</a:t>
            </a:r>
          </a:p>
          <a:p>
            <a:pPr lvl="2">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 Today is the 9</a:t>
            </a:r>
            <a:r>
              <a:rPr lang="en-US" sz="3200" baseline="30000" dirty="0">
                <a:effectLst>
                  <a:outerShdw blurRad="38100" dist="38100" dir="2700000" algn="tl">
                    <a:srgbClr val="000000">
                      <a:alpha val="43137"/>
                    </a:srgbClr>
                  </a:outerShdw>
                </a:effectLst>
                <a:latin typeface="Footlight MT Light" panose="0204060206030A020304" pitchFamily="18" charset="0"/>
              </a:rPr>
              <a:t>th</a:t>
            </a:r>
            <a:r>
              <a:rPr lang="en-US" sz="3200" dirty="0">
                <a:effectLst>
                  <a:outerShdw blurRad="38100" dist="38100" dir="2700000" algn="tl">
                    <a:srgbClr val="000000">
                      <a:alpha val="43137"/>
                    </a:srgbClr>
                  </a:outerShdw>
                </a:effectLst>
                <a:latin typeface="Footlight MT Light" panose="0204060206030A020304" pitchFamily="18" charset="0"/>
              </a:rPr>
              <a:t> day of Nissan in the year 5,782</a:t>
            </a:r>
          </a:p>
        </p:txBody>
      </p:sp>
    </p:spTree>
    <p:extLst>
      <p:ext uri="{BB962C8B-B14F-4D97-AF65-F5344CB8AC3E}">
        <p14:creationId xmlns:p14="http://schemas.microsoft.com/office/powerpoint/2010/main" val="8708319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897B9990-EF6C-4A4C-B3DC-4AAE828FDCA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626" y="-2286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Choose a lamb!</a:t>
            </a:r>
          </a:p>
        </p:txBody>
      </p:sp>
      <p:sp>
        <p:nvSpPr>
          <p:cNvPr id="3" name="Content Placeholder 2"/>
          <p:cNvSpPr>
            <a:spLocks noGrp="1"/>
          </p:cNvSpPr>
          <p:nvPr>
            <p:ph idx="1"/>
          </p:nvPr>
        </p:nvSpPr>
        <p:spPr>
          <a:xfrm>
            <a:off x="38833" y="938463"/>
            <a:ext cx="9134075" cy="93726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One for each household</a:t>
            </a:r>
          </a:p>
          <a:p>
            <a:pPr lvl="1">
              <a:buFont typeface="Wingdings" panose="05000000000000000000" pitchFamily="2" charset="2"/>
              <a:buChar char="Ø"/>
            </a:pPr>
            <a:r>
              <a:rPr lang="en-US" sz="2600" b="1" dirty="0">
                <a:effectLst>
                  <a:outerShdw blurRad="38100" dist="38100" dir="2700000" algn="tl">
                    <a:srgbClr val="000000">
                      <a:alpha val="43137"/>
                    </a:srgbClr>
                  </a:outerShdw>
                </a:effectLst>
                <a:latin typeface="Footlight MT Light" panose="0204060206030A020304" pitchFamily="18" charset="0"/>
              </a:rPr>
              <a:t> </a:t>
            </a:r>
            <a:r>
              <a:rPr lang="en-US" sz="3200" dirty="0">
                <a:effectLst>
                  <a:outerShdw blurRad="38100" dist="38100" dir="2700000" algn="tl">
                    <a:srgbClr val="000000">
                      <a:alpha val="43137"/>
                    </a:srgbClr>
                  </a:outerShdw>
                </a:effectLst>
                <a:latin typeface="Footlight MT Light" panose="0204060206030A020304" pitchFamily="18" charset="0"/>
              </a:rPr>
              <a:t>The Passover was for the whole nation</a:t>
            </a:r>
          </a:p>
          <a:p>
            <a:pPr lvl="1">
              <a:buFont typeface="Wingdings" panose="05000000000000000000" pitchFamily="2" charset="2"/>
              <a:buChar char="Ø"/>
            </a:pPr>
            <a:r>
              <a:rPr lang="en-US" sz="3200" dirty="0">
                <a:effectLst>
                  <a:outerShdw blurRad="38100" dist="38100" dir="2700000" algn="tl">
                    <a:srgbClr val="000000">
                      <a:alpha val="43137"/>
                    </a:srgbClr>
                  </a:outerShdw>
                </a:effectLst>
                <a:latin typeface="Footlight MT Light" panose="0204060206030A020304" pitchFamily="18" charset="0"/>
              </a:rPr>
              <a:t>It was first for the individual</a:t>
            </a:r>
          </a:p>
          <a:p>
            <a:pPr lvl="2">
              <a:buFont typeface="Wingdings" panose="05000000000000000000" pitchFamily="2" charset="2"/>
              <a:buChar char="Ø"/>
            </a:pPr>
            <a:r>
              <a:rPr lang="en-US" sz="2800" dirty="0">
                <a:effectLst>
                  <a:outerShdw blurRad="38100" dist="38100" dir="2700000" algn="tl">
                    <a:srgbClr val="000000">
                      <a:alpha val="43137"/>
                    </a:srgbClr>
                  </a:outerShdw>
                </a:effectLst>
                <a:latin typeface="Footlight MT Light" panose="0204060206030A020304" pitchFamily="18" charset="0"/>
              </a:rPr>
              <a:t> God has always been concerned about our personal relationship with Him</a:t>
            </a:r>
          </a:p>
          <a:p>
            <a:pPr lvl="2">
              <a:buFont typeface="Wingdings" panose="05000000000000000000" pitchFamily="2" charset="2"/>
              <a:buChar char="Ø"/>
            </a:pPr>
            <a:r>
              <a:rPr lang="en-US" sz="2800" dirty="0">
                <a:effectLst>
                  <a:outerShdw blurRad="38100" dist="38100" dir="2700000" algn="tl">
                    <a:srgbClr val="000000">
                      <a:alpha val="43137"/>
                    </a:srgbClr>
                  </a:outerShdw>
                </a:effectLst>
                <a:latin typeface="Footlight MT Light" panose="0204060206030A020304" pitchFamily="18" charset="0"/>
              </a:rPr>
              <a:t> Yes, God was doing something to free Israel, but individual people had to decide if they were going to believe and follow</a:t>
            </a: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One without defect</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It had to be perfect to cover their imperfections</a:t>
            </a:r>
            <a:endParaRPr lang="en-US" sz="34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3959781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897B9990-EF6C-4A4C-B3DC-4AAE828FDCA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626" y="-228600"/>
            <a:ext cx="9135374" cy="1143000"/>
          </a:xfrm>
        </p:spPr>
        <p:txBody>
          <a:bodyPr>
            <a:noAutofit/>
          </a:bodyPr>
          <a:lstStyle/>
          <a:p>
            <a:r>
              <a:rPr lang="en-US" sz="5400" b="1" dirty="0">
                <a:effectLst>
                  <a:outerShdw blurRad="38100" dist="38100" dir="2700000" algn="tl">
                    <a:srgbClr val="000000">
                      <a:alpha val="43137"/>
                    </a:srgbClr>
                  </a:outerShdw>
                </a:effectLst>
                <a:latin typeface="Footlight MT Light" panose="0204060206030A020304" pitchFamily="18" charset="0"/>
              </a:rPr>
              <a:t>Choose a lamb!</a:t>
            </a:r>
          </a:p>
        </p:txBody>
      </p:sp>
      <p:sp>
        <p:nvSpPr>
          <p:cNvPr id="3" name="Content Placeholder 2"/>
          <p:cNvSpPr>
            <a:spLocks noGrp="1"/>
          </p:cNvSpPr>
          <p:nvPr>
            <p:ph idx="1"/>
          </p:nvPr>
        </p:nvSpPr>
        <p:spPr>
          <a:xfrm>
            <a:off x="38833" y="938463"/>
            <a:ext cx="9134075" cy="9372600"/>
          </a:xfrm>
        </p:spPr>
        <p:txBody>
          <a:bodyPr>
            <a:normAutofit/>
          </a:bodyPr>
          <a:lstStyle/>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Slaughter him at twilight</a:t>
            </a:r>
          </a:p>
          <a:p>
            <a:pPr lvl="1">
              <a:buFont typeface="Wingdings" panose="05000000000000000000" pitchFamily="2" charset="2"/>
              <a:buChar char="Ø"/>
            </a:pPr>
            <a:r>
              <a:rPr lang="en-US" sz="3000" b="1" dirty="0">
                <a:effectLst>
                  <a:outerShdw blurRad="38100" dist="38100" dir="2700000" algn="tl">
                    <a:srgbClr val="000000">
                      <a:alpha val="43137"/>
                    </a:srgbClr>
                  </a:outerShdw>
                </a:effectLst>
                <a:latin typeface="Footlight MT Light" panose="0204060206030A020304" pitchFamily="18" charset="0"/>
              </a:rPr>
              <a:t> </a:t>
            </a:r>
            <a:r>
              <a:rPr lang="en-US" sz="3000" dirty="0">
                <a:effectLst>
                  <a:outerShdw blurRad="38100" dist="38100" dir="2700000" algn="tl">
                    <a:srgbClr val="000000">
                      <a:alpha val="43137"/>
                    </a:srgbClr>
                  </a:outerShdw>
                </a:effectLst>
                <a:latin typeface="Footlight MT Light" panose="0204060206030A020304" pitchFamily="18" charset="0"/>
              </a:rPr>
              <a:t>Kill in such a way as to access its blood</a:t>
            </a:r>
            <a:endParaRPr lang="en-US" sz="3000" b="1" dirty="0">
              <a:effectLst>
                <a:outerShdw blurRad="38100" dist="38100" dir="2700000" algn="tl">
                  <a:srgbClr val="000000">
                    <a:alpha val="43137"/>
                  </a:srgbClr>
                </a:outerShdw>
              </a:effectLst>
              <a:latin typeface="Footlight MT Light" panose="0204060206030A020304" pitchFamily="18" charset="0"/>
            </a:endParaRPr>
          </a:p>
          <a:p>
            <a:pPr>
              <a:buFont typeface="Wingdings" panose="05000000000000000000" pitchFamily="2" charset="2"/>
              <a:buChar char="Ø"/>
            </a:pPr>
            <a:r>
              <a:rPr lang="en-US" sz="3400" b="1" dirty="0">
                <a:effectLst>
                  <a:outerShdw blurRad="38100" dist="38100" dir="2700000" algn="tl">
                    <a:srgbClr val="000000">
                      <a:alpha val="43137"/>
                    </a:srgbClr>
                  </a:outerShdw>
                </a:effectLst>
                <a:latin typeface="Footlight MT Light" panose="0204060206030A020304" pitchFamily="18" charset="0"/>
              </a:rPr>
              <a:t> Smear its blood on the sides and top of your doorframe</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The sacrifice was for everyone inside of that house</a:t>
            </a:r>
          </a:p>
          <a:p>
            <a:pPr lvl="1">
              <a:buFont typeface="Wingdings" panose="05000000000000000000" pitchFamily="2" charset="2"/>
              <a:buChar char="Ø"/>
            </a:pPr>
            <a:r>
              <a:rPr lang="en-US" sz="3000" dirty="0">
                <a:effectLst>
                  <a:outerShdw blurRad="38100" dist="38100" dir="2700000" algn="tl">
                    <a:srgbClr val="000000">
                      <a:alpha val="43137"/>
                    </a:srgbClr>
                  </a:outerShdw>
                </a:effectLst>
                <a:latin typeface="Footlight MT Light" panose="0204060206030A020304" pitchFamily="18" charset="0"/>
              </a:rPr>
              <a:t> The blood had to be applied to the doorframe for that house to be safe</a:t>
            </a:r>
          </a:p>
        </p:txBody>
      </p:sp>
    </p:spTree>
    <p:extLst>
      <p:ext uri="{BB962C8B-B14F-4D97-AF65-F5344CB8AC3E}">
        <p14:creationId xmlns:p14="http://schemas.microsoft.com/office/powerpoint/2010/main" val="8145988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12:8-11</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That same night they must roast the meat over a fire and eat it along with bitter salad greens and bread made without yeast.</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9 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Do not eat any of the meat raw or boiled in water. The whole animal—including the head, legs, and internal organs—must be roasted over a fire.</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10 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Do not leave any of it until the next morning. Burn whatever is not eaten before morning. </a:t>
            </a:r>
            <a:r>
              <a:rPr lang="en-US" sz="36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hlinkClick r:id="rId5">
                  <a:extLst>
                    <a:ext uri="{A12FA001-AC4F-418D-AE19-62706E023703}">
                      <ahyp:hlinkClr xmlns="" xmlns:ahyp="http://schemas.microsoft.com/office/drawing/2018/hyperlinkcolor" val="tx"/>
                    </a:ext>
                  </a:extLst>
                </a:hlinkClick>
              </a:rPr>
              <a:t>11 </a:t>
            </a: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“These are your instructions for</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2008249"/>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e Blood of the Lamb - Simple Words of Faith">
            <a:extLst>
              <a:ext uri="{FF2B5EF4-FFF2-40B4-BE49-F238E27FC236}">
                <a16:creationId xmlns="" xmlns:a16="http://schemas.microsoft.com/office/drawing/2014/main" id="{EA762BFE-5BA8-421B-AC4F-9A61602B702B}"/>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89131" y="-1143000"/>
            <a:ext cx="10781781" cy="807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2237" y="-152400"/>
            <a:ext cx="8229600" cy="1143000"/>
          </a:xfrm>
        </p:spPr>
        <p:txBody>
          <a:bodyPr>
            <a:normAutofit/>
          </a:bodyPr>
          <a:lstStyle/>
          <a:p>
            <a:r>
              <a:rPr lang="en-US" sz="6000" dirty="0">
                <a:effectLst>
                  <a:outerShdw blurRad="38100" dist="38100" dir="2700000" algn="tl">
                    <a:srgbClr val="000000">
                      <a:alpha val="43137"/>
                    </a:srgbClr>
                  </a:outerShdw>
                </a:effectLst>
                <a:latin typeface="Footlight MT Light" panose="0204060206030A020304" pitchFamily="18" charset="0"/>
              </a:rPr>
              <a:t>Exodus 12:8-11</a:t>
            </a:r>
          </a:p>
        </p:txBody>
      </p:sp>
      <p:sp>
        <p:nvSpPr>
          <p:cNvPr id="3" name="Content Placeholder 2"/>
          <p:cNvSpPr>
            <a:spLocks noGrp="1"/>
          </p:cNvSpPr>
          <p:nvPr>
            <p:ph idx="1"/>
          </p:nvPr>
        </p:nvSpPr>
        <p:spPr>
          <a:xfrm>
            <a:off x="147437" y="914400"/>
            <a:ext cx="8839200" cy="5486400"/>
          </a:xfrm>
        </p:spPr>
        <p:txBody>
          <a:bodyPr>
            <a:noAutofit/>
          </a:bodyPr>
          <a:lstStyle/>
          <a:p>
            <a:pPr marL="0" indent="0" algn="ctr">
              <a:buNone/>
            </a:pPr>
            <a:r>
              <a:rPr lang="en-US" sz="36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eating this meal: Be fully dressed, wear your sandals, and carry your walking stick in your hand. Eat the meal with urgency, for this is the LORD ’s Passover.</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5547547"/>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2462</TotalTime>
  <Words>851</Words>
  <Application>Microsoft Office PowerPoint</Application>
  <PresentationFormat>On-screen Show (4:3)</PresentationFormat>
  <Paragraphs>86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and the Cross</vt:lpstr>
      <vt:lpstr>Exodus 12:1-7</vt:lpstr>
      <vt:lpstr>Exodus 12:1-7</vt:lpstr>
      <vt:lpstr>Exodus 12:1-7</vt:lpstr>
      <vt:lpstr>Why does Easter always fall on different dates for us?</vt:lpstr>
      <vt:lpstr>Choose a lamb!</vt:lpstr>
      <vt:lpstr>Choose a lamb!</vt:lpstr>
      <vt:lpstr>Exodus 12:8-11</vt:lpstr>
      <vt:lpstr>Exodus 12:8-11</vt:lpstr>
      <vt:lpstr>What were their instructions?</vt:lpstr>
      <vt:lpstr>What were their instructions?</vt:lpstr>
      <vt:lpstr>Exodus 12:12-13</vt:lpstr>
      <vt:lpstr>The blood will serve as a sign marking your place</vt:lpstr>
      <vt:lpstr>Exodus 12:21-27</vt:lpstr>
      <vt:lpstr>Exodus 12:21-27</vt:lpstr>
      <vt:lpstr>Exodus 12:21-27</vt:lpstr>
      <vt:lpstr>Once you have applied the blood…</vt:lpstr>
      <vt:lpstr>Exodus 12:28-30</vt:lpstr>
      <vt:lpstr>Exodus 12:28-30</vt:lpstr>
      <vt:lpstr>When judgement came, those who had their faith in the blood were kept safe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Pastor</dc:creator>
  <cp:lastModifiedBy>N. Bloomfield Assembly of God</cp:lastModifiedBy>
  <cp:revision>39</cp:revision>
  <cp:lastPrinted>2022-04-07T17:46:54Z</cp:lastPrinted>
  <dcterms:created xsi:type="dcterms:W3CDTF">2022-02-02T15:48:15Z</dcterms:created>
  <dcterms:modified xsi:type="dcterms:W3CDTF">2022-04-09T16:59:50Z</dcterms:modified>
</cp:coreProperties>
</file>