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82" r:id="rId3"/>
    <p:sldId id="298" r:id="rId4"/>
    <p:sldId id="332" r:id="rId5"/>
    <p:sldId id="333" r:id="rId6"/>
    <p:sldId id="334" r:id="rId7"/>
    <p:sldId id="335" r:id="rId8"/>
    <p:sldId id="330" r:id="rId9"/>
    <p:sldId id="317" r:id="rId10"/>
    <p:sldId id="264" r:id="rId11"/>
    <p:sldId id="331" r:id="rId12"/>
    <p:sldId id="283" r:id="rId13"/>
    <p:sldId id="265" r:id="rId14"/>
    <p:sldId id="284" r:id="rId15"/>
    <p:sldId id="329" r:id="rId16"/>
    <p:sldId id="270" r:id="rId17"/>
    <p:sldId id="301" r:id="rId18"/>
    <p:sldId id="320"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020" autoAdjust="0"/>
    <p:restoredTop sz="94660"/>
  </p:normalViewPr>
  <p:slideViewPr>
    <p:cSldViewPr>
      <p:cViewPr>
        <p:scale>
          <a:sx n="95" d="100"/>
          <a:sy n="95" d="100"/>
        </p:scale>
        <p:origin x="-114"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6175E57-EEBF-47F4-9AA2-C5894D5596C4}" type="datetimeFigureOut">
              <a:rPr lang="en-US" smtClean="0"/>
              <a:t>4/21/2022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2A9F4A-66C3-4C8D-9E70-98F00CA4A56B}" type="slidenum">
              <a:rPr lang="en-US" smtClean="0"/>
              <a:t>‹#›</a:t>
            </a:fld>
            <a:endParaRPr lang="en-US"/>
          </a:p>
        </p:txBody>
      </p:sp>
    </p:spTree>
    <p:extLst>
      <p:ext uri="{BB962C8B-B14F-4D97-AF65-F5344CB8AC3E}">
        <p14:creationId xmlns:p14="http://schemas.microsoft.com/office/powerpoint/2010/main" val="2289921821"/>
      </p:ext>
    </p:extLst>
  </p:cSld>
  <p:clrMapOvr>
    <a:masterClrMapping/>
  </p:clrMapOvr>
  <p:transition spd="slow">
    <p:randomBa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6175E57-EEBF-47F4-9AA2-C5894D5596C4}" type="datetimeFigureOut">
              <a:rPr lang="en-US" smtClean="0"/>
              <a:t>4/21/2022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2A9F4A-66C3-4C8D-9E70-98F00CA4A56B}" type="slidenum">
              <a:rPr lang="en-US" smtClean="0"/>
              <a:t>‹#›</a:t>
            </a:fld>
            <a:endParaRPr lang="en-US"/>
          </a:p>
        </p:txBody>
      </p:sp>
    </p:spTree>
    <p:extLst>
      <p:ext uri="{BB962C8B-B14F-4D97-AF65-F5344CB8AC3E}">
        <p14:creationId xmlns:p14="http://schemas.microsoft.com/office/powerpoint/2010/main" val="1548670209"/>
      </p:ext>
    </p:extLst>
  </p:cSld>
  <p:clrMapOvr>
    <a:masterClrMapping/>
  </p:clrMapOvr>
  <p:transition spd="slow">
    <p:randomBa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6175E57-EEBF-47F4-9AA2-C5894D5596C4}" type="datetimeFigureOut">
              <a:rPr lang="en-US" smtClean="0"/>
              <a:t>4/21/2022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2A9F4A-66C3-4C8D-9E70-98F00CA4A56B}" type="slidenum">
              <a:rPr lang="en-US" smtClean="0"/>
              <a:t>‹#›</a:t>
            </a:fld>
            <a:endParaRPr lang="en-US"/>
          </a:p>
        </p:txBody>
      </p:sp>
    </p:spTree>
    <p:extLst>
      <p:ext uri="{BB962C8B-B14F-4D97-AF65-F5344CB8AC3E}">
        <p14:creationId xmlns:p14="http://schemas.microsoft.com/office/powerpoint/2010/main" val="3471223139"/>
      </p:ext>
    </p:extLst>
  </p:cSld>
  <p:clrMapOvr>
    <a:masterClrMapping/>
  </p:clrMapOvr>
  <p:transition spd="slow">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6175E57-EEBF-47F4-9AA2-C5894D5596C4}" type="datetimeFigureOut">
              <a:rPr lang="en-US" smtClean="0"/>
              <a:t>4/21/2022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2A9F4A-66C3-4C8D-9E70-98F00CA4A56B}" type="slidenum">
              <a:rPr lang="en-US" smtClean="0"/>
              <a:t>‹#›</a:t>
            </a:fld>
            <a:endParaRPr lang="en-US"/>
          </a:p>
        </p:txBody>
      </p:sp>
    </p:spTree>
    <p:extLst>
      <p:ext uri="{BB962C8B-B14F-4D97-AF65-F5344CB8AC3E}">
        <p14:creationId xmlns:p14="http://schemas.microsoft.com/office/powerpoint/2010/main" val="3056382574"/>
      </p:ext>
    </p:extLst>
  </p:cSld>
  <p:clrMapOvr>
    <a:masterClrMapping/>
  </p:clrMapOvr>
  <p:transition spd="slow">
    <p:randomBa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6175E57-EEBF-47F4-9AA2-C5894D5596C4}" type="datetimeFigureOut">
              <a:rPr lang="en-US" smtClean="0"/>
              <a:t>4/21/2022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2A9F4A-66C3-4C8D-9E70-98F00CA4A56B}" type="slidenum">
              <a:rPr lang="en-US" smtClean="0"/>
              <a:t>‹#›</a:t>
            </a:fld>
            <a:endParaRPr lang="en-US"/>
          </a:p>
        </p:txBody>
      </p:sp>
    </p:spTree>
    <p:extLst>
      <p:ext uri="{BB962C8B-B14F-4D97-AF65-F5344CB8AC3E}">
        <p14:creationId xmlns:p14="http://schemas.microsoft.com/office/powerpoint/2010/main" val="4047161823"/>
      </p:ext>
    </p:extLst>
  </p:cSld>
  <p:clrMapOvr>
    <a:masterClrMapping/>
  </p:clrMapOvr>
  <p:transition spd="slow">
    <p:randomBa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6175E57-EEBF-47F4-9AA2-C5894D5596C4}" type="datetimeFigureOut">
              <a:rPr lang="en-US" smtClean="0"/>
              <a:t>4/21/2022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2A9F4A-66C3-4C8D-9E70-98F00CA4A56B}" type="slidenum">
              <a:rPr lang="en-US" smtClean="0"/>
              <a:t>‹#›</a:t>
            </a:fld>
            <a:endParaRPr lang="en-US"/>
          </a:p>
        </p:txBody>
      </p:sp>
    </p:spTree>
    <p:extLst>
      <p:ext uri="{BB962C8B-B14F-4D97-AF65-F5344CB8AC3E}">
        <p14:creationId xmlns:p14="http://schemas.microsoft.com/office/powerpoint/2010/main" val="3022482767"/>
      </p:ext>
    </p:extLst>
  </p:cSld>
  <p:clrMapOvr>
    <a:masterClrMapping/>
  </p:clrMapOvr>
  <p:transition spd="slow">
    <p:randomBa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6175E57-EEBF-47F4-9AA2-C5894D5596C4}" type="datetimeFigureOut">
              <a:rPr lang="en-US" smtClean="0"/>
              <a:t>4/21/2022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2A9F4A-66C3-4C8D-9E70-98F00CA4A56B}" type="slidenum">
              <a:rPr lang="en-US" smtClean="0"/>
              <a:t>‹#›</a:t>
            </a:fld>
            <a:endParaRPr lang="en-US"/>
          </a:p>
        </p:txBody>
      </p:sp>
    </p:spTree>
    <p:extLst>
      <p:ext uri="{BB962C8B-B14F-4D97-AF65-F5344CB8AC3E}">
        <p14:creationId xmlns:p14="http://schemas.microsoft.com/office/powerpoint/2010/main" val="1510051321"/>
      </p:ext>
    </p:extLst>
  </p:cSld>
  <p:clrMapOvr>
    <a:masterClrMapping/>
  </p:clrMapOvr>
  <p:transition spd="slow">
    <p:randomBa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6175E57-EEBF-47F4-9AA2-C5894D5596C4}" type="datetimeFigureOut">
              <a:rPr lang="en-US" smtClean="0"/>
              <a:t>4/21/2022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2A9F4A-66C3-4C8D-9E70-98F00CA4A56B}" type="slidenum">
              <a:rPr lang="en-US" smtClean="0"/>
              <a:t>‹#›</a:t>
            </a:fld>
            <a:endParaRPr lang="en-US"/>
          </a:p>
        </p:txBody>
      </p:sp>
    </p:spTree>
    <p:extLst>
      <p:ext uri="{BB962C8B-B14F-4D97-AF65-F5344CB8AC3E}">
        <p14:creationId xmlns:p14="http://schemas.microsoft.com/office/powerpoint/2010/main" val="3034256788"/>
      </p:ext>
    </p:extLst>
  </p:cSld>
  <p:clrMapOvr>
    <a:masterClrMapping/>
  </p:clrMapOvr>
  <p:transition spd="slow">
    <p:randomBa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175E57-EEBF-47F4-9AA2-C5894D5596C4}" type="datetimeFigureOut">
              <a:rPr lang="en-US" smtClean="0"/>
              <a:t>4/21/2022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2A9F4A-66C3-4C8D-9E70-98F00CA4A56B}" type="slidenum">
              <a:rPr lang="en-US" smtClean="0"/>
              <a:t>‹#›</a:t>
            </a:fld>
            <a:endParaRPr lang="en-US"/>
          </a:p>
        </p:txBody>
      </p:sp>
    </p:spTree>
    <p:extLst>
      <p:ext uri="{BB962C8B-B14F-4D97-AF65-F5344CB8AC3E}">
        <p14:creationId xmlns:p14="http://schemas.microsoft.com/office/powerpoint/2010/main" val="4082413583"/>
      </p:ext>
    </p:extLst>
  </p:cSld>
  <p:clrMapOvr>
    <a:masterClrMapping/>
  </p:clrMapOvr>
  <p:transition spd="slow">
    <p:randomBa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6175E57-EEBF-47F4-9AA2-C5894D5596C4}" type="datetimeFigureOut">
              <a:rPr lang="en-US" smtClean="0"/>
              <a:t>4/21/2022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2A9F4A-66C3-4C8D-9E70-98F00CA4A56B}" type="slidenum">
              <a:rPr lang="en-US" smtClean="0"/>
              <a:t>‹#›</a:t>
            </a:fld>
            <a:endParaRPr lang="en-US"/>
          </a:p>
        </p:txBody>
      </p:sp>
    </p:spTree>
    <p:extLst>
      <p:ext uri="{BB962C8B-B14F-4D97-AF65-F5344CB8AC3E}">
        <p14:creationId xmlns:p14="http://schemas.microsoft.com/office/powerpoint/2010/main" val="2442887996"/>
      </p:ext>
    </p:extLst>
  </p:cSld>
  <p:clrMapOvr>
    <a:masterClrMapping/>
  </p:clrMapOvr>
  <p:transition spd="slow">
    <p:randomBa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6175E57-EEBF-47F4-9AA2-C5894D5596C4}" type="datetimeFigureOut">
              <a:rPr lang="en-US" smtClean="0"/>
              <a:t>4/21/2022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2A9F4A-66C3-4C8D-9E70-98F00CA4A56B}" type="slidenum">
              <a:rPr lang="en-US" smtClean="0"/>
              <a:t>‹#›</a:t>
            </a:fld>
            <a:endParaRPr lang="en-US"/>
          </a:p>
        </p:txBody>
      </p:sp>
    </p:spTree>
    <p:extLst>
      <p:ext uri="{BB962C8B-B14F-4D97-AF65-F5344CB8AC3E}">
        <p14:creationId xmlns:p14="http://schemas.microsoft.com/office/powerpoint/2010/main" val="747652464"/>
      </p:ext>
    </p:extLst>
  </p:cSld>
  <p:clrMapOvr>
    <a:masterClrMapping/>
  </p:clrMapOvr>
  <p:transition spd="slow">
    <p:randomBa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175E57-EEBF-47F4-9AA2-C5894D5596C4}" type="datetimeFigureOut">
              <a:rPr lang="en-US" smtClean="0"/>
              <a:t>4/21/2022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2A9F4A-66C3-4C8D-9E70-98F00CA4A56B}" type="slidenum">
              <a:rPr lang="en-US" smtClean="0"/>
              <a:t>‹#›</a:t>
            </a:fld>
            <a:endParaRPr lang="en-US"/>
          </a:p>
        </p:txBody>
      </p:sp>
    </p:spTree>
    <p:extLst>
      <p:ext uri="{BB962C8B-B14F-4D97-AF65-F5344CB8AC3E}">
        <p14:creationId xmlns:p14="http://schemas.microsoft.com/office/powerpoint/2010/main" val="6889759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randomBar dir="ver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biblestudytools.com/nlt/revelation/10-4.html"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biblestudytools.com/nlt/revelation/10-6.html"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hyperlink" Target="https://www.biblestudytools.com/nlt/revelation/10-7.html" TargetMode="Externa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biblestudytools.com/nlt/revelation/10-9.html"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hyperlink" Target="https://www.biblestudytools.com/nlt/revelation/10-10.html"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biblestudytools.com/nlt/revelation/10-11.html"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biblestudytools.com/nlt/revelation/10-2.html"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biblestudytools.com/nlt/hebrews/1-5.html" TargetMode="External"/><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hyperlink" Target="https://www.biblestudytools.com/nlt/hebrews/1-7.html" TargetMode="External"/><Relationship Id="rId4" Type="http://schemas.openxmlformats.org/officeDocument/2006/relationships/hyperlink" Target="https://www.biblestudytools.com/nlt/hebrews/1-6.html"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biblestudytools.com/nlt/hebrews/1-8.html" TargetMode="Externa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hyperlink" Target="https://www.biblestudytools.com/nlt/hebrews/1-11.html" TargetMode="External"/><Relationship Id="rId5" Type="http://schemas.openxmlformats.org/officeDocument/2006/relationships/hyperlink" Target="https://www.biblestudytools.com/nlt/hebrews/1-10.html" TargetMode="External"/><Relationship Id="rId4" Type="http://schemas.openxmlformats.org/officeDocument/2006/relationships/hyperlink" Target="https://www.biblestudytools.com/nlt/hebrews/1-9.html"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biblestudytools.com/nlt/hebrews/1-12.html"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hyperlink" Target="https://www.biblestudytools.com/nlt/hebrews/1-13.html"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4118" y="0"/>
            <a:ext cx="975266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26" name="Picture 2" descr="THE BOOK OF REVELATION – GRAPHIC NOVEL on Behanc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4118" y="990600"/>
            <a:ext cx="9752662" cy="47244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0" y="0"/>
            <a:ext cx="9144000" cy="1259354"/>
          </a:xfrm>
        </p:spPr>
        <p:txBody>
          <a:bodyPr>
            <a:normAutofit/>
          </a:bodyPr>
          <a:lstStyle/>
          <a:p>
            <a:r>
              <a:rPr lang="en-US" sz="6600" dirty="0">
                <a:solidFill>
                  <a:schemeClr val="bg1"/>
                </a:solidFill>
                <a:effectLst>
                  <a:outerShdw blurRad="38100" dist="38100" dir="2700000" algn="tl">
                    <a:srgbClr val="000000">
                      <a:alpha val="43137"/>
                    </a:srgbClr>
                  </a:outerShdw>
                </a:effectLst>
                <a:latin typeface="Footlight MT Light" panose="0204060206030A020304" pitchFamily="18" charset="0"/>
              </a:rPr>
              <a:t>The Book of Revelation</a:t>
            </a:r>
          </a:p>
        </p:txBody>
      </p:sp>
      <p:sp>
        <p:nvSpPr>
          <p:cNvPr id="3" name="Subtitle 2"/>
          <p:cNvSpPr>
            <a:spLocks noGrp="1"/>
          </p:cNvSpPr>
          <p:nvPr>
            <p:ph type="subTitle" idx="1"/>
          </p:nvPr>
        </p:nvSpPr>
        <p:spPr>
          <a:xfrm>
            <a:off x="-4482" y="5791200"/>
            <a:ext cx="9144000" cy="990600"/>
          </a:xfrm>
        </p:spPr>
        <p:txBody>
          <a:bodyPr>
            <a:normAutofit/>
          </a:bodyPr>
          <a:lstStyle/>
          <a:p>
            <a:r>
              <a:rPr lang="en-US" sz="4400" dirty="0">
                <a:solidFill>
                  <a:schemeClr val="bg1"/>
                </a:solidFill>
                <a:effectLst>
                  <a:outerShdw blurRad="38100" dist="38100" dir="2700000" algn="tl">
                    <a:srgbClr val="000000">
                      <a:alpha val="43137"/>
                    </a:srgbClr>
                  </a:outerShdw>
                </a:effectLst>
                <a:latin typeface="Footlight MT Light" panose="0204060206030A020304" pitchFamily="18" charset="0"/>
              </a:rPr>
              <a:t>A Sunday morning Sermon Series</a:t>
            </a:r>
          </a:p>
        </p:txBody>
      </p:sp>
    </p:spTree>
    <p:extLst>
      <p:ext uri="{BB962C8B-B14F-4D97-AF65-F5344CB8AC3E}">
        <p14:creationId xmlns:p14="http://schemas.microsoft.com/office/powerpoint/2010/main" val="6560327"/>
      </p:ext>
    </p:extLst>
  </p:cSld>
  <p:clrMapOvr>
    <a:masterClrMapping/>
  </p:clrMapOvr>
  <p:transition spd="slow">
    <p:randomBar dir="ver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THE BOOK OF REVELATION – GRAPHIC NOVEL on Behance"/>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0" y="0"/>
            <a:ext cx="9134075"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52237" y="-152400"/>
            <a:ext cx="8229600" cy="1143000"/>
          </a:xfrm>
        </p:spPr>
        <p:txBody>
          <a:bodyPr>
            <a:normAutofit/>
          </a:bodyPr>
          <a:lstStyle/>
          <a:p>
            <a:r>
              <a:rPr lang="en-US" sz="6000" dirty="0">
                <a:effectLst>
                  <a:outerShdw blurRad="38100" dist="38100" dir="2700000" algn="tl">
                    <a:srgbClr val="000000">
                      <a:alpha val="43137"/>
                    </a:srgbClr>
                  </a:outerShdw>
                </a:effectLst>
                <a:latin typeface="Footlight MT Light" panose="0204060206030A020304" pitchFamily="18" charset="0"/>
              </a:rPr>
              <a:t>Revelation 10:3-4</a:t>
            </a:r>
          </a:p>
        </p:txBody>
      </p:sp>
      <p:sp>
        <p:nvSpPr>
          <p:cNvPr id="3" name="Content Placeholder 2"/>
          <p:cNvSpPr>
            <a:spLocks noGrp="1"/>
          </p:cNvSpPr>
          <p:nvPr>
            <p:ph idx="1"/>
          </p:nvPr>
        </p:nvSpPr>
        <p:spPr>
          <a:xfrm>
            <a:off x="147437" y="914400"/>
            <a:ext cx="8839200" cy="5486400"/>
          </a:xfrm>
        </p:spPr>
        <p:txBody>
          <a:bodyPr>
            <a:noAutofit/>
          </a:bodyPr>
          <a:lstStyle/>
          <a:p>
            <a:pPr marL="0" marR="0" indent="0" algn="ctr">
              <a:spcBef>
                <a:spcPts val="0"/>
              </a:spcBef>
              <a:spcAft>
                <a:spcPts val="0"/>
              </a:spcAft>
              <a:buNone/>
            </a:pPr>
            <a:r>
              <a:rPr lang="en-US" sz="3600"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rPr>
              <a:t>And he gave a great shout like the roar of a lion. And when he shouted, the seven thunders answered. </a:t>
            </a:r>
            <a:r>
              <a:rPr lang="en-US" sz="1800" b="1" u="sng"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hlinkClick r:id="rId3">
                  <a:extLst>
                    <a:ext uri="{A12FA001-AC4F-418D-AE19-62706E023703}">
                      <ahyp:hlinkClr xmlns:ahyp="http://schemas.microsoft.com/office/drawing/2018/hyperlinkcolor" xmlns="" val="tx"/>
                    </a:ext>
                  </a:extLst>
                </a:hlinkClick>
              </a:rPr>
              <a:t>4 </a:t>
            </a:r>
            <a:r>
              <a:rPr lang="en-US" sz="3600"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rPr>
              <a:t>When the seven thunders spoke, I was about to write. But I heard a voice from heaven saying, “Keep secret what the seven thunders said, and do not write it down.”</a:t>
            </a:r>
            <a:endParaRPr lang="en-US" sz="36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27337951"/>
      </p:ext>
    </p:extLst>
  </p:cSld>
  <p:clrMapOvr>
    <a:masterClrMapping/>
  </p:clrMapOvr>
  <p:transition spd="slow">
    <p:randomBar dir="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THE BOOK OF REVELATION – GRAPHIC NOVEL on Behance"/>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0" y="0"/>
            <a:ext cx="9134075"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1299" y="228600"/>
            <a:ext cx="9135374" cy="1143000"/>
          </a:xfrm>
        </p:spPr>
        <p:txBody>
          <a:bodyPr>
            <a:noAutofit/>
          </a:bodyPr>
          <a:lstStyle/>
          <a:p>
            <a:r>
              <a:rPr lang="en-US" sz="5400" b="1" dirty="0">
                <a:effectLst>
                  <a:outerShdw blurRad="38100" dist="38100" dir="2700000" algn="tl">
                    <a:srgbClr val="000000">
                      <a:alpha val="43137"/>
                    </a:srgbClr>
                  </a:outerShdw>
                </a:effectLst>
                <a:latin typeface="Footlight MT Light" panose="0204060206030A020304" pitchFamily="18" charset="0"/>
              </a:rPr>
              <a:t>The shout of victory, and the next set of judgements</a:t>
            </a:r>
          </a:p>
        </p:txBody>
      </p:sp>
      <p:sp>
        <p:nvSpPr>
          <p:cNvPr id="3" name="Content Placeholder 2"/>
          <p:cNvSpPr>
            <a:spLocks noGrp="1"/>
          </p:cNvSpPr>
          <p:nvPr>
            <p:ph idx="1"/>
          </p:nvPr>
        </p:nvSpPr>
        <p:spPr>
          <a:xfrm>
            <a:off x="9925" y="1905000"/>
            <a:ext cx="9134075" cy="6400948"/>
          </a:xfrm>
        </p:spPr>
        <p:txBody>
          <a:bodyPr>
            <a:normAutofit/>
          </a:bodyPr>
          <a:lstStyle/>
          <a:p>
            <a:pPr>
              <a:buFont typeface="Wingdings" panose="05000000000000000000" pitchFamily="2" charset="2"/>
              <a:buChar char="Ø"/>
            </a:pPr>
            <a:r>
              <a:rPr lang="en-US" sz="3400" b="1" dirty="0">
                <a:effectLst>
                  <a:outerShdw blurRad="38100" dist="38100" dir="2700000" algn="tl">
                    <a:srgbClr val="000000">
                      <a:alpha val="43137"/>
                    </a:srgbClr>
                  </a:outerShdw>
                </a:effectLst>
                <a:latin typeface="Footlight MT Light" panose="0204060206030A020304" pitchFamily="18" charset="0"/>
              </a:rPr>
              <a:t> </a:t>
            </a:r>
            <a:r>
              <a:rPr lang="en-US" sz="3000" b="1" dirty="0">
                <a:effectLst>
                  <a:outerShdw blurRad="38100" dist="38100" dir="2700000" algn="tl">
                    <a:srgbClr val="000000">
                      <a:alpha val="43137"/>
                    </a:srgbClr>
                  </a:outerShdw>
                </a:effectLst>
                <a:latin typeface="Footlight MT Light" panose="0204060206030A020304" pitchFamily="18" charset="0"/>
              </a:rPr>
              <a:t>It shows us that the angel was proclaiming the victory that only comes from Jesus</a:t>
            </a:r>
          </a:p>
          <a:p>
            <a:pPr>
              <a:buFont typeface="Wingdings" panose="05000000000000000000" pitchFamily="2" charset="2"/>
              <a:buChar char="Ø"/>
            </a:pPr>
            <a:r>
              <a:rPr lang="en-US" sz="3000" b="1" dirty="0">
                <a:effectLst>
                  <a:outerShdw blurRad="38100" dist="38100" dir="2700000" algn="tl">
                    <a:srgbClr val="000000">
                      <a:alpha val="43137"/>
                    </a:srgbClr>
                  </a:outerShdw>
                </a:effectLst>
                <a:latin typeface="Footlight MT Light" panose="0204060206030A020304" pitchFamily="18" charset="0"/>
              </a:rPr>
              <a:t> The 7 thunders</a:t>
            </a:r>
          </a:p>
          <a:p>
            <a:pPr lvl="1">
              <a:buFont typeface="Wingdings" panose="05000000000000000000" pitchFamily="2" charset="2"/>
              <a:buChar char="Ø"/>
            </a:pPr>
            <a:r>
              <a:rPr lang="en-US" sz="3000" b="1" dirty="0">
                <a:effectLst>
                  <a:outerShdw blurRad="38100" dist="38100" dir="2700000" algn="tl">
                    <a:srgbClr val="000000">
                      <a:alpha val="43137"/>
                    </a:srgbClr>
                  </a:outerShdw>
                </a:effectLst>
                <a:latin typeface="Footlight MT Light" panose="0204060206030A020304" pitchFamily="18" charset="0"/>
              </a:rPr>
              <a:t> </a:t>
            </a:r>
            <a:r>
              <a:rPr lang="en-US" sz="3000" dirty="0">
                <a:effectLst>
                  <a:outerShdw blurRad="38100" dist="38100" dir="2700000" algn="tl">
                    <a:srgbClr val="000000">
                      <a:alpha val="43137"/>
                    </a:srgbClr>
                  </a:outerShdw>
                </a:effectLst>
                <a:latin typeface="Footlight MT Light" panose="0204060206030A020304" pitchFamily="18" charset="0"/>
              </a:rPr>
              <a:t>We would say the 7 thunder judgements</a:t>
            </a:r>
          </a:p>
          <a:p>
            <a:pPr>
              <a:buFont typeface="Wingdings" panose="05000000000000000000" pitchFamily="2" charset="2"/>
              <a:buChar char="Ø"/>
            </a:pPr>
            <a:r>
              <a:rPr lang="en-US" sz="3000" b="1" dirty="0">
                <a:effectLst>
                  <a:outerShdw blurRad="38100" dist="38100" dir="2700000" algn="tl">
                    <a:srgbClr val="000000">
                      <a:alpha val="43137"/>
                    </a:srgbClr>
                  </a:outerShdw>
                </a:effectLst>
                <a:latin typeface="Footlight MT Light" panose="0204060206030A020304" pitchFamily="18" charset="0"/>
              </a:rPr>
              <a:t> We are not allowed to know what these 7 judgements are</a:t>
            </a:r>
          </a:p>
          <a:p>
            <a:pPr lvl="1">
              <a:buFont typeface="Wingdings" panose="05000000000000000000" pitchFamily="2" charset="2"/>
              <a:buChar char="Ø"/>
            </a:pPr>
            <a:r>
              <a:rPr lang="en-US" sz="3000" dirty="0">
                <a:effectLst>
                  <a:outerShdw blurRad="38100" dist="38100" dir="2700000" algn="tl">
                    <a:srgbClr val="000000">
                      <a:alpha val="43137"/>
                    </a:srgbClr>
                  </a:outerShdw>
                </a:effectLst>
                <a:latin typeface="Footlight MT Light" panose="0204060206030A020304" pitchFamily="18" charset="0"/>
              </a:rPr>
              <a:t> They are to be kept secret</a:t>
            </a:r>
          </a:p>
          <a:p>
            <a:pPr lvl="1">
              <a:buFont typeface="Wingdings" panose="05000000000000000000" pitchFamily="2" charset="2"/>
              <a:buChar char="Ø"/>
            </a:pPr>
            <a:r>
              <a:rPr lang="en-US" sz="3000" dirty="0">
                <a:effectLst>
                  <a:outerShdw blurRad="38100" dist="38100" dir="2700000" algn="tl">
                    <a:srgbClr val="000000">
                      <a:alpha val="43137"/>
                    </a:srgbClr>
                  </a:outerShdw>
                </a:effectLst>
                <a:latin typeface="Footlight MT Light" panose="0204060206030A020304" pitchFamily="18" charset="0"/>
              </a:rPr>
              <a:t> No one knows everything in advance</a:t>
            </a:r>
          </a:p>
          <a:p>
            <a:pPr lvl="2">
              <a:buFont typeface="Wingdings" panose="05000000000000000000" pitchFamily="2" charset="2"/>
              <a:buChar char="Ø"/>
            </a:pPr>
            <a:r>
              <a:rPr lang="en-US" sz="3000" dirty="0">
                <a:effectLst>
                  <a:outerShdw blurRad="38100" dist="38100" dir="2700000" algn="tl">
                    <a:srgbClr val="000000">
                      <a:alpha val="43137"/>
                    </a:srgbClr>
                  </a:outerShdw>
                </a:effectLst>
                <a:latin typeface="Footlight MT Light" panose="0204060206030A020304" pitchFamily="18" charset="0"/>
              </a:rPr>
              <a:t> God planned it that way on purpose</a:t>
            </a:r>
          </a:p>
        </p:txBody>
      </p:sp>
    </p:spTree>
    <p:extLst>
      <p:ext uri="{BB962C8B-B14F-4D97-AF65-F5344CB8AC3E}">
        <p14:creationId xmlns:p14="http://schemas.microsoft.com/office/powerpoint/2010/main" val="1931325695"/>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THE BOOK OF REVELATION – GRAPHIC NOVEL on Behance"/>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0" y="0"/>
            <a:ext cx="9134075"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52237" y="-152400"/>
            <a:ext cx="8229600" cy="1143000"/>
          </a:xfrm>
        </p:spPr>
        <p:txBody>
          <a:bodyPr>
            <a:normAutofit/>
          </a:bodyPr>
          <a:lstStyle/>
          <a:p>
            <a:r>
              <a:rPr lang="en-US" sz="6000" dirty="0">
                <a:effectLst>
                  <a:outerShdw blurRad="38100" dist="38100" dir="2700000" algn="tl">
                    <a:srgbClr val="000000">
                      <a:alpha val="43137"/>
                    </a:srgbClr>
                  </a:outerShdw>
                </a:effectLst>
                <a:latin typeface="Footlight MT Light" panose="0204060206030A020304" pitchFamily="18" charset="0"/>
              </a:rPr>
              <a:t>Revelation 10:5-7</a:t>
            </a:r>
          </a:p>
        </p:txBody>
      </p:sp>
      <p:sp>
        <p:nvSpPr>
          <p:cNvPr id="3" name="Content Placeholder 2"/>
          <p:cNvSpPr>
            <a:spLocks noGrp="1"/>
          </p:cNvSpPr>
          <p:nvPr>
            <p:ph idx="1"/>
          </p:nvPr>
        </p:nvSpPr>
        <p:spPr>
          <a:xfrm>
            <a:off x="147437" y="762000"/>
            <a:ext cx="8839200" cy="5486400"/>
          </a:xfrm>
        </p:spPr>
        <p:txBody>
          <a:bodyPr>
            <a:noAutofit/>
          </a:bodyPr>
          <a:lstStyle/>
          <a:p>
            <a:pPr marL="0" marR="0" indent="0" algn="ctr">
              <a:spcBef>
                <a:spcPts val="0"/>
              </a:spcBef>
              <a:spcAft>
                <a:spcPts val="0"/>
              </a:spcAft>
              <a:buNone/>
            </a:pPr>
            <a:r>
              <a:rPr lang="en-US" sz="3600"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rPr>
              <a:t>Then the angel I saw standing on the sea and on the land raised his right hand toward heaven. </a:t>
            </a:r>
            <a:r>
              <a:rPr lang="en-US" sz="1800" b="1" u="sng"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hlinkClick r:id="rId3">
                  <a:extLst>
                    <a:ext uri="{A12FA001-AC4F-418D-AE19-62706E023703}">
                      <ahyp:hlinkClr xmlns:ahyp="http://schemas.microsoft.com/office/drawing/2018/hyperlinkcolor" xmlns="" val="tx"/>
                    </a:ext>
                  </a:extLst>
                </a:hlinkClick>
              </a:rPr>
              <a:t>6 </a:t>
            </a:r>
            <a:r>
              <a:rPr lang="en-US" sz="3600"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rPr>
              <a:t>He swore an oath in the name of the one who lives forever and ever, who created the heavens and everything in them, the earth and everything in it, and the sea and everything in it. He said, “There will be no more delay. </a:t>
            </a:r>
            <a:r>
              <a:rPr lang="en-US" sz="1800" b="1" u="sng"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hlinkClick r:id="rId4">
                  <a:extLst>
                    <a:ext uri="{A12FA001-AC4F-418D-AE19-62706E023703}">
                      <ahyp:hlinkClr xmlns:ahyp="http://schemas.microsoft.com/office/drawing/2018/hyperlinkcolor" xmlns="" val="tx"/>
                    </a:ext>
                  </a:extLst>
                </a:hlinkClick>
              </a:rPr>
              <a:t>7 </a:t>
            </a:r>
            <a:r>
              <a:rPr lang="en-US" sz="3600"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rPr>
              <a:t>When the seventh angel blows his trumpet, God’s mysterious plan will be fulfilled. It will happen just as he announced it to his servants the prophets.”</a:t>
            </a:r>
            <a:endParaRPr lang="en-US" sz="36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91301270"/>
      </p:ext>
    </p:extLst>
  </p:cSld>
  <p:clrMapOvr>
    <a:masterClrMapping/>
  </p:clrMapOvr>
  <p:transition spd="slow">
    <p:randomBar dir="ver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THE BOOK OF REVELATION – GRAPHIC NOVEL on Behance"/>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0" y="0"/>
            <a:ext cx="9134075"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24036" y="0"/>
            <a:ext cx="9135374" cy="1143000"/>
          </a:xfrm>
        </p:spPr>
        <p:txBody>
          <a:bodyPr>
            <a:noAutofit/>
          </a:bodyPr>
          <a:lstStyle/>
          <a:p>
            <a:r>
              <a:rPr lang="en-US" sz="5400" b="1" dirty="0">
                <a:effectLst>
                  <a:outerShdw blurRad="38100" dist="38100" dir="2700000" algn="tl">
                    <a:srgbClr val="000000">
                      <a:alpha val="43137"/>
                    </a:srgbClr>
                  </a:outerShdw>
                </a:effectLst>
                <a:latin typeface="Footlight MT Light" panose="0204060206030A020304" pitchFamily="18" charset="0"/>
              </a:rPr>
              <a:t>The angel swore an oath</a:t>
            </a:r>
          </a:p>
        </p:txBody>
      </p:sp>
      <p:sp>
        <p:nvSpPr>
          <p:cNvPr id="3" name="Content Placeholder 2"/>
          <p:cNvSpPr>
            <a:spLocks noGrp="1"/>
          </p:cNvSpPr>
          <p:nvPr>
            <p:ph idx="1"/>
          </p:nvPr>
        </p:nvSpPr>
        <p:spPr>
          <a:xfrm>
            <a:off x="57903" y="1143000"/>
            <a:ext cx="9134075" cy="5819422"/>
          </a:xfrm>
        </p:spPr>
        <p:txBody>
          <a:bodyPr>
            <a:normAutofit lnSpcReduction="10000"/>
          </a:bodyPr>
          <a:lstStyle/>
          <a:p>
            <a:pPr>
              <a:buFont typeface="Wingdings" panose="05000000000000000000" pitchFamily="2" charset="2"/>
              <a:buChar char="Ø"/>
            </a:pPr>
            <a:r>
              <a:rPr lang="en-US" sz="3400" b="1" dirty="0">
                <a:effectLst>
                  <a:outerShdw blurRad="38100" dist="38100" dir="2700000" algn="tl">
                    <a:srgbClr val="000000">
                      <a:alpha val="43137"/>
                    </a:srgbClr>
                  </a:outerShdw>
                </a:effectLst>
                <a:latin typeface="Footlight MT Light" panose="0204060206030A020304" pitchFamily="18" charset="0"/>
              </a:rPr>
              <a:t>  </a:t>
            </a:r>
            <a:r>
              <a:rPr lang="en-US" b="1" dirty="0">
                <a:effectLst>
                  <a:outerShdw blurRad="38100" dist="38100" dir="2700000" algn="tl">
                    <a:srgbClr val="000000">
                      <a:alpha val="43137"/>
                    </a:srgbClr>
                  </a:outerShdw>
                </a:effectLst>
                <a:latin typeface="Footlight MT Light" panose="0204060206030A020304" pitchFamily="18" charset="0"/>
              </a:rPr>
              <a:t>“A solemn usually formal calling upon God to witness to the truth of what one says”</a:t>
            </a:r>
            <a:endParaRPr lang="en-US" sz="3400" b="1" dirty="0">
              <a:effectLst>
                <a:outerShdw blurRad="38100" dist="38100" dir="2700000" algn="tl">
                  <a:srgbClr val="000000">
                    <a:alpha val="43137"/>
                  </a:srgbClr>
                </a:outerShdw>
              </a:effectLst>
              <a:latin typeface="Footlight MT Light" panose="0204060206030A020304" pitchFamily="18" charset="0"/>
            </a:endParaRPr>
          </a:p>
          <a:p>
            <a:pPr>
              <a:buFont typeface="Wingdings" panose="05000000000000000000" pitchFamily="2" charset="2"/>
              <a:buChar char="Ø"/>
            </a:pPr>
            <a:r>
              <a:rPr lang="en-US" sz="3000" b="1" dirty="0">
                <a:effectLst>
                  <a:outerShdw blurRad="38100" dist="38100" dir="2700000" algn="tl">
                    <a:srgbClr val="000000">
                      <a:alpha val="43137"/>
                    </a:srgbClr>
                  </a:outerShdw>
                </a:effectLst>
                <a:latin typeface="Footlight MT Light" panose="0204060206030A020304" pitchFamily="18" charset="0"/>
              </a:rPr>
              <a:t>It shows us who really has the power</a:t>
            </a:r>
          </a:p>
          <a:p>
            <a:pPr lvl="1">
              <a:buFont typeface="Wingdings" panose="05000000000000000000" pitchFamily="2" charset="2"/>
              <a:buChar char="Ø"/>
            </a:pPr>
            <a:r>
              <a:rPr lang="en-US" sz="2600" b="1" dirty="0">
                <a:effectLst>
                  <a:outerShdw blurRad="38100" dist="38100" dir="2700000" algn="tl">
                    <a:srgbClr val="000000">
                      <a:alpha val="43137"/>
                    </a:srgbClr>
                  </a:outerShdw>
                </a:effectLst>
                <a:latin typeface="Footlight MT Light" panose="0204060206030A020304" pitchFamily="18" charset="0"/>
              </a:rPr>
              <a:t> </a:t>
            </a:r>
            <a:r>
              <a:rPr lang="en-US" sz="2600" dirty="0">
                <a:effectLst>
                  <a:outerShdw blurRad="38100" dist="38100" dir="2700000" algn="tl">
                    <a:srgbClr val="000000">
                      <a:alpha val="43137"/>
                    </a:srgbClr>
                  </a:outerShdw>
                </a:effectLst>
                <a:latin typeface="Footlight MT Light" panose="0204060206030A020304" pitchFamily="18" charset="0"/>
              </a:rPr>
              <a:t>The angel is not all powerful</a:t>
            </a:r>
            <a:endParaRPr lang="en-US" sz="2600" b="1" dirty="0">
              <a:effectLst>
                <a:outerShdw blurRad="38100" dist="38100" dir="2700000" algn="tl">
                  <a:srgbClr val="000000">
                    <a:alpha val="43137"/>
                  </a:srgbClr>
                </a:outerShdw>
              </a:effectLst>
              <a:latin typeface="Footlight MT Light" panose="0204060206030A020304" pitchFamily="18" charset="0"/>
            </a:endParaRPr>
          </a:p>
          <a:p>
            <a:pPr>
              <a:buFont typeface="Wingdings" panose="05000000000000000000" pitchFamily="2" charset="2"/>
              <a:buChar char="Ø"/>
            </a:pPr>
            <a:r>
              <a:rPr lang="en-US" sz="3000" b="1" dirty="0">
                <a:effectLst>
                  <a:outerShdw blurRad="38100" dist="38100" dir="2700000" algn="tl">
                    <a:srgbClr val="000000">
                      <a:alpha val="43137"/>
                    </a:srgbClr>
                  </a:outerShdw>
                </a:effectLst>
                <a:latin typeface="Footlight MT Light" panose="0204060206030A020304" pitchFamily="18" charset="0"/>
              </a:rPr>
              <a:t>This angel is just a messenger, but the one who gave him the message has the power and ability to make it happen</a:t>
            </a:r>
          </a:p>
          <a:p>
            <a:pPr lvl="1">
              <a:buFont typeface="Wingdings" panose="05000000000000000000" pitchFamily="2" charset="2"/>
              <a:buChar char="Ø"/>
            </a:pPr>
            <a:r>
              <a:rPr lang="en-US" sz="3000" b="1" dirty="0">
                <a:effectLst>
                  <a:outerShdw blurRad="38100" dist="38100" dir="2700000" algn="tl">
                    <a:srgbClr val="000000">
                      <a:alpha val="43137"/>
                    </a:srgbClr>
                  </a:outerShdw>
                </a:effectLst>
                <a:latin typeface="Footlight MT Light" panose="0204060206030A020304" pitchFamily="18" charset="0"/>
              </a:rPr>
              <a:t> </a:t>
            </a:r>
            <a:r>
              <a:rPr lang="en-US" sz="2600" dirty="0">
                <a:effectLst>
                  <a:outerShdw blurRad="38100" dist="38100" dir="2700000" algn="tl">
                    <a:srgbClr val="000000">
                      <a:alpha val="43137"/>
                    </a:srgbClr>
                  </a:outerShdw>
                </a:effectLst>
                <a:latin typeface="Footlight MT Light" panose="0204060206030A020304" pitchFamily="18" charset="0"/>
              </a:rPr>
              <a:t>God is going to make it happen</a:t>
            </a:r>
          </a:p>
          <a:p>
            <a:pPr>
              <a:buFont typeface="Wingdings" panose="05000000000000000000" pitchFamily="2" charset="2"/>
              <a:buChar char="Ø"/>
            </a:pPr>
            <a:r>
              <a:rPr lang="en-US" sz="3000" b="1" dirty="0">
                <a:effectLst>
                  <a:outerShdw blurRad="38100" dist="38100" dir="2700000" algn="tl">
                    <a:srgbClr val="000000">
                      <a:alpha val="43137"/>
                    </a:srgbClr>
                  </a:outerShdw>
                </a:effectLst>
                <a:latin typeface="Footlight MT Light" panose="0204060206030A020304" pitchFamily="18" charset="0"/>
              </a:rPr>
              <a:t> The 7</a:t>
            </a:r>
            <a:r>
              <a:rPr lang="en-US" sz="3000" b="1" baseline="30000" dirty="0">
                <a:effectLst>
                  <a:outerShdw blurRad="38100" dist="38100" dir="2700000" algn="tl">
                    <a:srgbClr val="000000">
                      <a:alpha val="43137"/>
                    </a:srgbClr>
                  </a:outerShdw>
                </a:effectLst>
                <a:latin typeface="Footlight MT Light" panose="0204060206030A020304" pitchFamily="18" charset="0"/>
              </a:rPr>
              <a:t>th</a:t>
            </a:r>
            <a:r>
              <a:rPr lang="en-US" sz="3000" b="1" dirty="0">
                <a:effectLst>
                  <a:outerShdw blurRad="38100" dist="38100" dir="2700000" algn="tl">
                    <a:srgbClr val="000000">
                      <a:alpha val="43137"/>
                    </a:srgbClr>
                  </a:outerShdw>
                </a:effectLst>
                <a:latin typeface="Footlight MT Light" panose="0204060206030A020304" pitchFamily="18" charset="0"/>
              </a:rPr>
              <a:t> trumpet will bring about the final set of judgements on the earth</a:t>
            </a:r>
          </a:p>
          <a:p>
            <a:pPr lvl="1">
              <a:buFont typeface="Wingdings" panose="05000000000000000000" pitchFamily="2" charset="2"/>
              <a:buChar char="Ø"/>
            </a:pPr>
            <a:r>
              <a:rPr lang="en-US" sz="2600" dirty="0">
                <a:effectLst>
                  <a:outerShdw blurRad="38100" dist="38100" dir="2700000" algn="tl">
                    <a:srgbClr val="000000">
                      <a:alpha val="43137"/>
                    </a:srgbClr>
                  </a:outerShdw>
                </a:effectLst>
                <a:latin typeface="Footlight MT Light" panose="0204060206030A020304" pitchFamily="18" charset="0"/>
              </a:rPr>
              <a:t> What has to happen before Jesus will come to rule and reign on earth</a:t>
            </a:r>
          </a:p>
        </p:txBody>
      </p:sp>
    </p:spTree>
    <p:extLst>
      <p:ext uri="{BB962C8B-B14F-4D97-AF65-F5344CB8AC3E}">
        <p14:creationId xmlns:p14="http://schemas.microsoft.com/office/powerpoint/2010/main" val="1778359758"/>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THE BOOK OF REVELATION – GRAPHIC NOVEL on Behance"/>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0" y="0"/>
            <a:ext cx="9134075"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52237" y="-152400"/>
            <a:ext cx="8229600" cy="1143000"/>
          </a:xfrm>
        </p:spPr>
        <p:txBody>
          <a:bodyPr>
            <a:normAutofit/>
          </a:bodyPr>
          <a:lstStyle/>
          <a:p>
            <a:r>
              <a:rPr lang="en-US" sz="6000" dirty="0">
                <a:effectLst>
                  <a:outerShdw blurRad="38100" dist="38100" dir="2700000" algn="tl">
                    <a:srgbClr val="000000">
                      <a:alpha val="43137"/>
                    </a:srgbClr>
                  </a:outerShdw>
                </a:effectLst>
                <a:latin typeface="Footlight MT Light" panose="0204060206030A020304" pitchFamily="18" charset="0"/>
              </a:rPr>
              <a:t>Revelation 10:8-11</a:t>
            </a:r>
          </a:p>
        </p:txBody>
      </p:sp>
      <p:sp>
        <p:nvSpPr>
          <p:cNvPr id="3" name="Content Placeholder 2"/>
          <p:cNvSpPr>
            <a:spLocks noGrp="1"/>
          </p:cNvSpPr>
          <p:nvPr>
            <p:ph idx="1"/>
          </p:nvPr>
        </p:nvSpPr>
        <p:spPr>
          <a:xfrm>
            <a:off x="147437" y="914400"/>
            <a:ext cx="8839200" cy="5486400"/>
          </a:xfrm>
        </p:spPr>
        <p:txBody>
          <a:bodyPr>
            <a:noAutofit/>
          </a:bodyPr>
          <a:lstStyle/>
          <a:p>
            <a:pPr marL="0" indent="0" algn="ctr">
              <a:buNone/>
            </a:pPr>
            <a:r>
              <a:rPr lang="en-US" sz="3600"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rPr>
              <a:t>Then the voice from heaven spoke to me again: “Go and take the open scroll from the hand of the angel who is standing on the sea and on the land.” </a:t>
            </a:r>
            <a:r>
              <a:rPr lang="en-US" sz="1800" b="1" u="sng"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hlinkClick r:id="rId3">
                  <a:extLst>
                    <a:ext uri="{A12FA001-AC4F-418D-AE19-62706E023703}">
                      <ahyp:hlinkClr xmlns:ahyp="http://schemas.microsoft.com/office/drawing/2018/hyperlinkcolor" xmlns="" val="tx"/>
                    </a:ext>
                  </a:extLst>
                </a:hlinkClick>
              </a:rPr>
              <a:t>9 </a:t>
            </a:r>
            <a:r>
              <a:rPr lang="en-US" sz="3600"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rPr>
              <a:t>So I went to the angel and told him to give me the small scroll. “Yes, take it and eat it,” he said. “It will be sweet as honey in your mouth, but it will turn sour in your stomach!” </a:t>
            </a:r>
            <a:r>
              <a:rPr lang="en-US" sz="1800" b="1" u="sng"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hlinkClick r:id="rId4">
                  <a:extLst>
                    <a:ext uri="{A12FA001-AC4F-418D-AE19-62706E023703}">
                      <ahyp:hlinkClr xmlns:ahyp="http://schemas.microsoft.com/office/drawing/2018/hyperlinkcolor" xmlns="" val="tx"/>
                    </a:ext>
                  </a:extLst>
                </a:hlinkClick>
              </a:rPr>
              <a:t>10 </a:t>
            </a:r>
            <a:r>
              <a:rPr lang="en-US" sz="3600"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rPr>
              <a:t>So I took the small scroll from the hand of the angel, and I ate it! It was sweet in my mouth, but when I swallowed it, </a:t>
            </a:r>
            <a:endParaRPr lang="en-US" sz="36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9068312"/>
      </p:ext>
    </p:extLst>
  </p:cSld>
  <p:clrMapOvr>
    <a:masterClrMapping/>
  </p:clrMapOvr>
  <p:transition spd="slow">
    <p:randomBar dir="ver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THE BOOK OF REVELATION – GRAPHIC NOVEL on Behance"/>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0" y="0"/>
            <a:ext cx="9134075"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52237" y="-152400"/>
            <a:ext cx="8229600" cy="1143000"/>
          </a:xfrm>
        </p:spPr>
        <p:txBody>
          <a:bodyPr>
            <a:normAutofit/>
          </a:bodyPr>
          <a:lstStyle/>
          <a:p>
            <a:r>
              <a:rPr lang="en-US" sz="6000" dirty="0">
                <a:effectLst>
                  <a:outerShdw blurRad="38100" dist="38100" dir="2700000" algn="tl">
                    <a:srgbClr val="000000">
                      <a:alpha val="43137"/>
                    </a:srgbClr>
                  </a:outerShdw>
                </a:effectLst>
                <a:latin typeface="Footlight MT Light" panose="0204060206030A020304" pitchFamily="18" charset="0"/>
              </a:rPr>
              <a:t>Revelation 10:8-11</a:t>
            </a:r>
          </a:p>
        </p:txBody>
      </p:sp>
      <p:sp>
        <p:nvSpPr>
          <p:cNvPr id="3" name="Content Placeholder 2"/>
          <p:cNvSpPr>
            <a:spLocks noGrp="1"/>
          </p:cNvSpPr>
          <p:nvPr>
            <p:ph idx="1"/>
          </p:nvPr>
        </p:nvSpPr>
        <p:spPr>
          <a:xfrm>
            <a:off x="147437" y="914400"/>
            <a:ext cx="8839200" cy="5486400"/>
          </a:xfrm>
        </p:spPr>
        <p:txBody>
          <a:bodyPr>
            <a:noAutofit/>
          </a:bodyPr>
          <a:lstStyle/>
          <a:p>
            <a:pPr marL="0" indent="0" algn="ctr">
              <a:buNone/>
            </a:pPr>
            <a:r>
              <a:rPr lang="en-US" sz="3600"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rPr>
              <a:t>it turned sour in my stomach. </a:t>
            </a:r>
            <a:r>
              <a:rPr lang="en-US" sz="1800" b="1" u="sng"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hlinkClick r:id="rId3">
                  <a:extLst>
                    <a:ext uri="{A12FA001-AC4F-418D-AE19-62706E023703}">
                      <ahyp:hlinkClr xmlns:ahyp="http://schemas.microsoft.com/office/drawing/2018/hyperlinkcolor" xmlns="" val="tx"/>
                    </a:ext>
                  </a:extLst>
                </a:hlinkClick>
              </a:rPr>
              <a:t>11 </a:t>
            </a:r>
            <a:r>
              <a:rPr lang="en-US" sz="3600"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rPr>
              <a:t>Then I was told, “You must prophesy again about many peoples, nations, languages, and kings.”</a:t>
            </a:r>
            <a:endParaRPr lang="en-US" sz="36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2042661"/>
      </p:ext>
    </p:extLst>
  </p:cSld>
  <p:clrMapOvr>
    <a:masterClrMapping/>
  </p:clrMapOvr>
  <p:transition spd="slow">
    <p:randomBar dir="ver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THE BOOK OF REVELATION – GRAPHIC NOVEL on Behance"/>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9925" y="0"/>
            <a:ext cx="9134075"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20349" y="304800"/>
            <a:ext cx="9135374" cy="1143000"/>
          </a:xfrm>
        </p:spPr>
        <p:txBody>
          <a:bodyPr>
            <a:noAutofit/>
          </a:bodyPr>
          <a:lstStyle/>
          <a:p>
            <a:r>
              <a:rPr lang="en-US" sz="5400" b="1" dirty="0">
                <a:effectLst>
                  <a:outerShdw blurRad="38100" dist="38100" dir="2700000" algn="tl">
                    <a:srgbClr val="000000">
                      <a:alpha val="43137"/>
                    </a:srgbClr>
                  </a:outerShdw>
                </a:effectLst>
                <a:latin typeface="Footlight MT Light" panose="0204060206030A020304" pitchFamily="18" charset="0"/>
              </a:rPr>
              <a:t>Why did John have to             eat the scroll?</a:t>
            </a:r>
          </a:p>
        </p:txBody>
      </p:sp>
      <p:sp>
        <p:nvSpPr>
          <p:cNvPr id="3" name="Content Placeholder 2"/>
          <p:cNvSpPr>
            <a:spLocks noGrp="1"/>
          </p:cNvSpPr>
          <p:nvPr>
            <p:ph idx="1"/>
          </p:nvPr>
        </p:nvSpPr>
        <p:spPr>
          <a:xfrm>
            <a:off x="71243" y="1823156"/>
            <a:ext cx="9134075" cy="4724400"/>
          </a:xfrm>
        </p:spPr>
        <p:txBody>
          <a:bodyPr>
            <a:normAutofit fontScale="92500"/>
          </a:bodyPr>
          <a:lstStyle/>
          <a:p>
            <a:pPr>
              <a:buFont typeface="Wingdings" panose="05000000000000000000" pitchFamily="2" charset="2"/>
              <a:buChar char="Ø"/>
            </a:pPr>
            <a:r>
              <a:rPr lang="en-US" sz="3500" b="1" dirty="0">
                <a:effectLst>
                  <a:outerShdw blurRad="38100" dist="38100" dir="2700000" algn="tl">
                    <a:srgbClr val="000000">
                      <a:alpha val="43137"/>
                    </a:srgbClr>
                  </a:outerShdw>
                </a:effectLst>
                <a:latin typeface="Footlight MT Light" panose="0204060206030A020304" pitchFamily="18" charset="0"/>
              </a:rPr>
              <a:t> </a:t>
            </a:r>
            <a:r>
              <a:rPr lang="en-US" b="1" dirty="0">
                <a:effectLst>
                  <a:outerShdw blurRad="38100" dist="38100" dir="2700000" algn="tl">
                    <a:srgbClr val="000000">
                      <a:alpha val="43137"/>
                    </a:srgbClr>
                  </a:outerShdw>
                </a:effectLst>
                <a:latin typeface="Footlight MT Light" panose="0204060206030A020304" pitchFamily="18" charset="0"/>
              </a:rPr>
              <a:t>God was connecting John to the message</a:t>
            </a:r>
          </a:p>
          <a:p>
            <a:pPr lvl="1">
              <a:buFont typeface="Wingdings" panose="05000000000000000000" pitchFamily="2" charset="2"/>
              <a:buChar char="Ø"/>
            </a:pPr>
            <a:r>
              <a:rPr lang="en-US" b="1" dirty="0">
                <a:effectLst>
                  <a:outerShdw blurRad="38100" dist="38100" dir="2700000" algn="tl">
                    <a:srgbClr val="000000">
                      <a:alpha val="43137"/>
                    </a:srgbClr>
                  </a:outerShdw>
                </a:effectLst>
                <a:latin typeface="Footlight MT Light" panose="0204060206030A020304" pitchFamily="18" charset="0"/>
              </a:rPr>
              <a:t> </a:t>
            </a:r>
            <a:r>
              <a:rPr lang="en-US" dirty="0">
                <a:effectLst>
                  <a:outerShdw blurRad="38100" dist="38100" dir="2700000" algn="tl">
                    <a:srgbClr val="000000">
                      <a:alpha val="43137"/>
                    </a:srgbClr>
                  </a:outerShdw>
                </a:effectLst>
                <a:latin typeface="Footlight MT Light" panose="0204060206030A020304" pitchFamily="18" charset="0"/>
              </a:rPr>
              <a:t>It was now a part of him</a:t>
            </a:r>
            <a:endParaRPr lang="en-US" b="1" dirty="0">
              <a:effectLst>
                <a:outerShdw blurRad="38100" dist="38100" dir="2700000" algn="tl">
                  <a:srgbClr val="000000">
                    <a:alpha val="43137"/>
                  </a:srgbClr>
                </a:outerShdw>
              </a:effectLst>
              <a:latin typeface="Footlight MT Light" panose="0204060206030A020304" pitchFamily="18" charset="0"/>
            </a:endParaRPr>
          </a:p>
          <a:p>
            <a:pPr>
              <a:buFont typeface="Wingdings" panose="05000000000000000000" pitchFamily="2" charset="2"/>
              <a:buChar char="Ø"/>
            </a:pPr>
            <a:r>
              <a:rPr lang="en-US" b="1" dirty="0">
                <a:effectLst>
                  <a:outerShdw blurRad="38100" dist="38100" dir="2700000" algn="tl">
                    <a:srgbClr val="000000">
                      <a:alpha val="43137"/>
                    </a:srgbClr>
                  </a:outerShdw>
                </a:effectLst>
                <a:latin typeface="Footlight MT Light" panose="0204060206030A020304" pitchFamily="18" charset="0"/>
              </a:rPr>
              <a:t> John’s role and leadership just changed</a:t>
            </a:r>
          </a:p>
          <a:p>
            <a:pPr lvl="1">
              <a:buFont typeface="Wingdings" panose="05000000000000000000" pitchFamily="2" charset="2"/>
              <a:buChar char="Ø"/>
            </a:pPr>
            <a:r>
              <a:rPr lang="en-US" b="1" dirty="0">
                <a:effectLst>
                  <a:outerShdw blurRad="38100" dist="38100" dir="2700000" algn="tl">
                    <a:srgbClr val="000000">
                      <a:alpha val="43137"/>
                    </a:srgbClr>
                  </a:outerShdw>
                </a:effectLst>
                <a:latin typeface="Footlight MT Light" panose="0204060206030A020304" pitchFamily="18" charset="0"/>
              </a:rPr>
              <a:t> </a:t>
            </a:r>
            <a:r>
              <a:rPr lang="en-US" dirty="0">
                <a:effectLst>
                  <a:outerShdw blurRad="38100" dist="38100" dir="2700000" algn="tl">
                    <a:srgbClr val="000000">
                      <a:alpha val="43137"/>
                    </a:srgbClr>
                  </a:outerShdw>
                </a:effectLst>
                <a:latin typeface="Footlight MT Light" panose="0204060206030A020304" pitchFamily="18" charset="0"/>
              </a:rPr>
              <a:t>He is the one God chose to relay this message to the world</a:t>
            </a:r>
            <a:endParaRPr lang="en-US" b="1" dirty="0">
              <a:effectLst>
                <a:outerShdw blurRad="38100" dist="38100" dir="2700000" algn="tl">
                  <a:srgbClr val="000000">
                    <a:alpha val="43137"/>
                  </a:srgbClr>
                </a:outerShdw>
              </a:effectLst>
              <a:latin typeface="Footlight MT Light" panose="0204060206030A020304" pitchFamily="18" charset="0"/>
            </a:endParaRPr>
          </a:p>
          <a:p>
            <a:pPr>
              <a:buFont typeface="Wingdings" panose="05000000000000000000" pitchFamily="2" charset="2"/>
              <a:buChar char="Ø"/>
            </a:pPr>
            <a:r>
              <a:rPr lang="en-US" b="1" dirty="0">
                <a:effectLst>
                  <a:outerShdw blurRad="38100" dist="38100" dir="2700000" algn="tl">
                    <a:srgbClr val="000000">
                      <a:alpha val="43137"/>
                    </a:srgbClr>
                  </a:outerShdw>
                </a:effectLst>
                <a:latin typeface="Footlight MT Light" panose="0204060206030A020304" pitchFamily="18" charset="0"/>
              </a:rPr>
              <a:t>John was going to get off of the prison island and start this new phase of his ministry</a:t>
            </a:r>
          </a:p>
          <a:p>
            <a:pPr lvl="1">
              <a:buFont typeface="Wingdings" panose="05000000000000000000" pitchFamily="2" charset="2"/>
              <a:buChar char="Ø"/>
            </a:pPr>
            <a:r>
              <a:rPr lang="en-US" sz="3200" dirty="0">
                <a:effectLst>
                  <a:outerShdw blurRad="38100" dist="38100" dir="2700000" algn="tl">
                    <a:srgbClr val="000000">
                      <a:alpha val="43137"/>
                    </a:srgbClr>
                  </a:outerShdw>
                </a:effectLst>
                <a:latin typeface="Footlight MT Light" panose="0204060206030A020304" pitchFamily="18" charset="0"/>
              </a:rPr>
              <a:t> How all of that was going to happen was just something that John was going to have to accept in faith</a:t>
            </a:r>
          </a:p>
          <a:p>
            <a:pPr lvl="1">
              <a:buFont typeface="Wingdings" panose="05000000000000000000" pitchFamily="2" charset="2"/>
              <a:buChar char="Ø"/>
            </a:pPr>
            <a:endParaRPr lang="en-US" sz="3200" dirty="0">
              <a:effectLst>
                <a:outerShdw blurRad="38100" dist="38100" dir="2700000" algn="tl">
                  <a:srgbClr val="000000">
                    <a:alpha val="43137"/>
                  </a:srgbClr>
                </a:outerShdw>
              </a:effectLst>
              <a:latin typeface="Footlight MT Light" panose="0204060206030A020304" pitchFamily="18" charset="0"/>
            </a:endParaRPr>
          </a:p>
        </p:txBody>
      </p:sp>
    </p:spTree>
    <p:extLst>
      <p:ext uri="{BB962C8B-B14F-4D97-AF65-F5344CB8AC3E}">
        <p14:creationId xmlns:p14="http://schemas.microsoft.com/office/powerpoint/2010/main" val="1071469926"/>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THE BOOK OF REVELATION – GRAPHIC NOVEL on Behance"/>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0" y="0"/>
            <a:ext cx="9134075"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9925" y="457200"/>
            <a:ext cx="9135374" cy="1143000"/>
          </a:xfrm>
        </p:spPr>
        <p:txBody>
          <a:bodyPr>
            <a:noAutofit/>
          </a:bodyPr>
          <a:lstStyle/>
          <a:p>
            <a:r>
              <a:rPr lang="en-US" sz="5000" b="1" dirty="0">
                <a:effectLst>
                  <a:outerShdw blurRad="38100" dist="38100" dir="2700000" algn="tl">
                    <a:srgbClr val="000000">
                      <a:alpha val="43137"/>
                    </a:srgbClr>
                  </a:outerShdw>
                </a:effectLst>
                <a:latin typeface="Footlight MT Light" panose="0204060206030A020304" pitchFamily="18" charset="0"/>
              </a:rPr>
              <a:t>We will not know everything in this life, and we have to be okay with that</a:t>
            </a:r>
          </a:p>
        </p:txBody>
      </p:sp>
      <p:sp>
        <p:nvSpPr>
          <p:cNvPr id="3" name="Content Placeholder 2"/>
          <p:cNvSpPr>
            <a:spLocks noGrp="1"/>
          </p:cNvSpPr>
          <p:nvPr>
            <p:ph idx="1"/>
          </p:nvPr>
        </p:nvSpPr>
        <p:spPr>
          <a:xfrm>
            <a:off x="-1" y="2286000"/>
            <a:ext cx="9134075" cy="10058400"/>
          </a:xfrm>
        </p:spPr>
        <p:txBody>
          <a:bodyPr>
            <a:normAutofit/>
          </a:bodyPr>
          <a:lstStyle/>
          <a:p>
            <a:pPr>
              <a:buFont typeface="Wingdings" panose="05000000000000000000" pitchFamily="2" charset="2"/>
              <a:buChar char="Ø"/>
            </a:pPr>
            <a:r>
              <a:rPr lang="en-US" sz="3600" b="1" dirty="0">
                <a:effectLst>
                  <a:outerShdw blurRad="38100" dist="38100" dir="2700000" algn="tl">
                    <a:srgbClr val="000000">
                      <a:alpha val="43137"/>
                    </a:srgbClr>
                  </a:outerShdw>
                </a:effectLst>
                <a:latin typeface="Footlight MT Light" panose="0204060206030A020304" pitchFamily="18" charset="0"/>
              </a:rPr>
              <a:t> </a:t>
            </a:r>
            <a:r>
              <a:rPr lang="en-US" sz="3400" b="1" dirty="0">
                <a:effectLst>
                  <a:outerShdw blurRad="38100" dist="38100" dir="2700000" algn="tl">
                    <a:srgbClr val="000000">
                      <a:alpha val="43137"/>
                    </a:srgbClr>
                  </a:outerShdw>
                </a:effectLst>
                <a:latin typeface="Footlight MT Light" panose="0204060206030A020304" pitchFamily="18" charset="0"/>
              </a:rPr>
              <a:t>God allows this to happen to build up 3 </a:t>
            </a:r>
            <a:r>
              <a:rPr lang="en-US" sz="3400" b="1">
                <a:effectLst>
                  <a:outerShdw blurRad="38100" dist="38100" dir="2700000" algn="tl">
                    <a:srgbClr val="000000">
                      <a:alpha val="43137"/>
                    </a:srgbClr>
                  </a:outerShdw>
                </a:effectLst>
                <a:latin typeface="Footlight MT Light" panose="0204060206030A020304" pitchFamily="18" charset="0"/>
              </a:rPr>
              <a:t>things inside of us</a:t>
            </a:r>
            <a:endParaRPr lang="en-US" sz="3400" b="1" dirty="0">
              <a:effectLst>
                <a:outerShdw blurRad="38100" dist="38100" dir="2700000" algn="tl">
                  <a:srgbClr val="000000">
                    <a:alpha val="43137"/>
                  </a:srgbClr>
                </a:outerShdw>
              </a:effectLst>
              <a:latin typeface="Footlight MT Light" panose="0204060206030A020304" pitchFamily="18" charset="0"/>
            </a:endParaRPr>
          </a:p>
          <a:p>
            <a:pPr lvl="1">
              <a:buFont typeface="Wingdings" panose="05000000000000000000" pitchFamily="2" charset="2"/>
              <a:buChar char="Ø"/>
            </a:pPr>
            <a:r>
              <a:rPr lang="en-US" sz="3000" b="1" dirty="0">
                <a:effectLst>
                  <a:outerShdw blurRad="38100" dist="38100" dir="2700000" algn="tl">
                    <a:srgbClr val="000000">
                      <a:alpha val="43137"/>
                    </a:srgbClr>
                  </a:outerShdw>
                </a:effectLst>
                <a:latin typeface="Footlight MT Light" panose="0204060206030A020304" pitchFamily="18" charset="0"/>
              </a:rPr>
              <a:t> Faith</a:t>
            </a:r>
            <a:endParaRPr lang="en-US" sz="3000" dirty="0">
              <a:effectLst>
                <a:outerShdw blurRad="38100" dist="38100" dir="2700000" algn="tl">
                  <a:srgbClr val="000000">
                    <a:alpha val="43137"/>
                  </a:srgbClr>
                </a:outerShdw>
              </a:effectLst>
              <a:latin typeface="Footlight MT Light" panose="0204060206030A020304" pitchFamily="18" charset="0"/>
            </a:endParaRPr>
          </a:p>
          <a:p>
            <a:pPr lvl="2">
              <a:buFont typeface="Wingdings" panose="05000000000000000000" pitchFamily="2" charset="2"/>
              <a:buChar char="Ø"/>
            </a:pPr>
            <a:r>
              <a:rPr lang="en-US" dirty="0">
                <a:effectLst>
                  <a:outerShdw blurRad="38100" dist="38100" dir="2700000" algn="tl">
                    <a:srgbClr val="000000">
                      <a:alpha val="43137"/>
                    </a:srgbClr>
                  </a:outerShdw>
                </a:effectLst>
                <a:latin typeface="Footlight MT Light" panose="0204060206030A020304" pitchFamily="18" charset="0"/>
              </a:rPr>
              <a:t>The ability to believe that God will do what He said</a:t>
            </a:r>
          </a:p>
          <a:p>
            <a:pPr lvl="1">
              <a:buFont typeface="Wingdings" panose="05000000000000000000" pitchFamily="2" charset="2"/>
              <a:buChar char="Ø"/>
            </a:pPr>
            <a:r>
              <a:rPr lang="en-US" sz="3200" dirty="0">
                <a:effectLst>
                  <a:outerShdw blurRad="38100" dist="38100" dir="2700000" algn="tl">
                    <a:srgbClr val="000000">
                      <a:alpha val="43137"/>
                    </a:srgbClr>
                  </a:outerShdw>
                </a:effectLst>
                <a:latin typeface="Footlight MT Light" panose="0204060206030A020304" pitchFamily="18" charset="0"/>
              </a:rPr>
              <a:t> </a:t>
            </a:r>
            <a:r>
              <a:rPr lang="en-US" sz="3000" b="1" dirty="0">
                <a:effectLst>
                  <a:outerShdw blurRad="38100" dist="38100" dir="2700000" algn="tl">
                    <a:srgbClr val="000000">
                      <a:alpha val="43137"/>
                    </a:srgbClr>
                  </a:outerShdw>
                </a:effectLst>
                <a:latin typeface="Footlight MT Light" panose="0204060206030A020304" pitchFamily="18" charset="0"/>
              </a:rPr>
              <a:t>Trust</a:t>
            </a:r>
          </a:p>
          <a:p>
            <a:pPr lvl="2">
              <a:buFont typeface="Wingdings" panose="05000000000000000000" pitchFamily="2" charset="2"/>
              <a:buChar char="Ø"/>
            </a:pPr>
            <a:r>
              <a:rPr lang="en-US" sz="2600" b="1" dirty="0">
                <a:effectLst>
                  <a:outerShdw blurRad="38100" dist="38100" dir="2700000" algn="tl">
                    <a:srgbClr val="000000">
                      <a:alpha val="43137"/>
                    </a:srgbClr>
                  </a:outerShdw>
                </a:effectLst>
                <a:latin typeface="Footlight MT Light" panose="0204060206030A020304" pitchFamily="18" charset="0"/>
              </a:rPr>
              <a:t> </a:t>
            </a:r>
            <a:r>
              <a:rPr lang="en-US" sz="2600" dirty="0">
                <a:effectLst>
                  <a:outerShdw blurRad="38100" dist="38100" dir="2700000" algn="tl">
                    <a:srgbClr val="000000">
                      <a:alpha val="43137"/>
                    </a:srgbClr>
                  </a:outerShdw>
                </a:effectLst>
                <a:latin typeface="Footlight MT Light" panose="0204060206030A020304" pitchFamily="18" charset="0"/>
              </a:rPr>
              <a:t>The belief that God will take care of us, and always do things that will work out for our good</a:t>
            </a:r>
            <a:endParaRPr lang="en-US" sz="2600" b="1" dirty="0">
              <a:effectLst>
                <a:outerShdw blurRad="38100" dist="38100" dir="2700000" algn="tl">
                  <a:srgbClr val="000000">
                    <a:alpha val="43137"/>
                  </a:srgbClr>
                </a:outerShdw>
              </a:effectLst>
              <a:latin typeface="Footlight MT Light" panose="0204060206030A020304" pitchFamily="18" charset="0"/>
            </a:endParaRPr>
          </a:p>
          <a:p>
            <a:pPr lvl="1">
              <a:buFont typeface="Wingdings" panose="05000000000000000000" pitchFamily="2" charset="2"/>
              <a:buChar char="Ø"/>
            </a:pPr>
            <a:r>
              <a:rPr lang="en-US" sz="3000" b="1" dirty="0">
                <a:effectLst>
                  <a:outerShdw blurRad="38100" dist="38100" dir="2700000" algn="tl">
                    <a:srgbClr val="000000">
                      <a:alpha val="43137"/>
                    </a:srgbClr>
                  </a:outerShdw>
                </a:effectLst>
                <a:latin typeface="Footlight MT Light" panose="0204060206030A020304" pitchFamily="18" charset="0"/>
              </a:rPr>
              <a:t> Hope</a:t>
            </a:r>
            <a:endParaRPr lang="en-US" dirty="0">
              <a:effectLst>
                <a:outerShdw blurRad="38100" dist="38100" dir="2700000" algn="tl">
                  <a:srgbClr val="000000">
                    <a:alpha val="43137"/>
                  </a:srgbClr>
                </a:outerShdw>
              </a:effectLst>
              <a:latin typeface="Footlight MT Light" panose="0204060206030A020304" pitchFamily="18" charset="0"/>
            </a:endParaRPr>
          </a:p>
          <a:p>
            <a:pPr lvl="2">
              <a:buFont typeface="Wingdings" panose="05000000000000000000" pitchFamily="2" charset="2"/>
              <a:buChar char="Ø"/>
            </a:pPr>
            <a:r>
              <a:rPr lang="en-US" dirty="0">
                <a:effectLst>
                  <a:outerShdw blurRad="38100" dist="38100" dir="2700000" algn="tl">
                    <a:srgbClr val="000000">
                      <a:alpha val="43137"/>
                    </a:srgbClr>
                  </a:outerShdw>
                </a:effectLst>
                <a:latin typeface="Footlight MT Light" panose="0204060206030A020304" pitchFamily="18" charset="0"/>
              </a:rPr>
              <a:t> So that we will know that He will always be there for us</a:t>
            </a:r>
            <a:endParaRPr lang="en-US" sz="2600" dirty="0">
              <a:effectLst>
                <a:outerShdw blurRad="38100" dist="38100" dir="2700000" algn="tl">
                  <a:srgbClr val="000000">
                    <a:alpha val="43137"/>
                  </a:srgbClr>
                </a:outerShdw>
              </a:effectLst>
              <a:latin typeface="Footlight MT Light" panose="0204060206030A020304" pitchFamily="18" charset="0"/>
            </a:endParaRPr>
          </a:p>
        </p:txBody>
      </p:sp>
    </p:spTree>
    <p:extLst>
      <p:ext uri="{BB962C8B-B14F-4D97-AF65-F5344CB8AC3E}">
        <p14:creationId xmlns:p14="http://schemas.microsoft.com/office/powerpoint/2010/main" val="1299062410"/>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THE BOOK OF REVELATION – GRAPHIC NOVEL on Behance"/>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0" y="0"/>
            <a:ext cx="9134075"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9925" y="152400"/>
            <a:ext cx="9135374" cy="1143000"/>
          </a:xfrm>
        </p:spPr>
        <p:txBody>
          <a:bodyPr>
            <a:noAutofit/>
          </a:bodyPr>
          <a:lstStyle/>
          <a:p>
            <a:r>
              <a:rPr lang="en-US" sz="5400" b="1" dirty="0">
                <a:effectLst>
                  <a:outerShdw blurRad="38100" dist="38100" dir="2700000" algn="tl">
                    <a:srgbClr val="000000">
                      <a:alpha val="43137"/>
                    </a:srgbClr>
                  </a:outerShdw>
                </a:effectLst>
                <a:latin typeface="Footlight MT Light" panose="0204060206030A020304" pitchFamily="18" charset="0"/>
              </a:rPr>
              <a:t>Just like John, we will have to explain what we know</a:t>
            </a:r>
          </a:p>
        </p:txBody>
      </p:sp>
      <p:sp>
        <p:nvSpPr>
          <p:cNvPr id="3" name="Content Placeholder 2"/>
          <p:cNvSpPr>
            <a:spLocks noGrp="1"/>
          </p:cNvSpPr>
          <p:nvPr>
            <p:ph idx="1"/>
          </p:nvPr>
        </p:nvSpPr>
        <p:spPr>
          <a:xfrm>
            <a:off x="9925" y="1600200"/>
            <a:ext cx="9134075" cy="10058400"/>
          </a:xfrm>
        </p:spPr>
        <p:txBody>
          <a:bodyPr>
            <a:normAutofit/>
          </a:bodyPr>
          <a:lstStyle/>
          <a:p>
            <a:pPr>
              <a:buFont typeface="Wingdings" panose="05000000000000000000" pitchFamily="2" charset="2"/>
              <a:buChar char="Ø"/>
            </a:pPr>
            <a:r>
              <a:rPr lang="en-US" sz="3600" b="1" dirty="0">
                <a:effectLst>
                  <a:outerShdw blurRad="38100" dist="38100" dir="2700000" algn="tl">
                    <a:srgbClr val="000000">
                      <a:alpha val="43137"/>
                    </a:srgbClr>
                  </a:outerShdw>
                </a:effectLst>
                <a:latin typeface="Footlight MT Light" panose="0204060206030A020304" pitchFamily="18" charset="0"/>
              </a:rPr>
              <a:t> We have to be connected to the message</a:t>
            </a:r>
          </a:p>
          <a:p>
            <a:pPr lvl="1">
              <a:buFont typeface="Wingdings" panose="05000000000000000000" pitchFamily="2" charset="2"/>
              <a:buChar char="Ø"/>
            </a:pPr>
            <a:r>
              <a:rPr lang="en-US" sz="3200" b="1" dirty="0">
                <a:effectLst>
                  <a:outerShdw blurRad="38100" dist="38100" dir="2700000" algn="tl">
                    <a:srgbClr val="000000">
                      <a:alpha val="43137"/>
                    </a:srgbClr>
                  </a:outerShdw>
                </a:effectLst>
                <a:latin typeface="Footlight MT Light" panose="0204060206030A020304" pitchFamily="18" charset="0"/>
              </a:rPr>
              <a:t> </a:t>
            </a:r>
            <a:r>
              <a:rPr lang="en-US" sz="3200" dirty="0">
                <a:effectLst>
                  <a:outerShdw blurRad="38100" dist="38100" dir="2700000" algn="tl">
                    <a:srgbClr val="000000">
                      <a:alpha val="43137"/>
                    </a:srgbClr>
                  </a:outerShdw>
                </a:effectLst>
                <a:latin typeface="Footlight MT Light" panose="0204060206030A020304" pitchFamily="18" charset="0"/>
              </a:rPr>
              <a:t>It has to be alive inside of us</a:t>
            </a:r>
          </a:p>
          <a:p>
            <a:pPr>
              <a:buFont typeface="Wingdings" panose="05000000000000000000" pitchFamily="2" charset="2"/>
              <a:buChar char="Ø"/>
            </a:pPr>
            <a:r>
              <a:rPr lang="en-US" sz="3600" b="1" dirty="0">
                <a:effectLst>
                  <a:outerShdw blurRad="38100" dist="38100" dir="2700000" algn="tl">
                    <a:srgbClr val="000000">
                      <a:alpha val="43137"/>
                    </a:srgbClr>
                  </a:outerShdw>
                </a:effectLst>
                <a:latin typeface="Footlight MT Light" panose="0204060206030A020304" pitchFamily="18" charset="0"/>
              </a:rPr>
              <a:t>We have to be willing to take on our new role</a:t>
            </a:r>
          </a:p>
          <a:p>
            <a:pPr lvl="1">
              <a:buFont typeface="Wingdings" panose="05000000000000000000" pitchFamily="2" charset="2"/>
              <a:buChar char="Ø"/>
            </a:pPr>
            <a:r>
              <a:rPr lang="en-US" sz="3200" b="1" dirty="0">
                <a:effectLst>
                  <a:outerShdw blurRad="38100" dist="38100" dir="2700000" algn="tl">
                    <a:srgbClr val="000000">
                      <a:alpha val="43137"/>
                    </a:srgbClr>
                  </a:outerShdw>
                </a:effectLst>
                <a:latin typeface="Footlight MT Light" panose="0204060206030A020304" pitchFamily="18" charset="0"/>
              </a:rPr>
              <a:t> </a:t>
            </a:r>
            <a:r>
              <a:rPr lang="en-US" sz="3200" dirty="0">
                <a:effectLst>
                  <a:outerShdw blurRad="38100" dist="38100" dir="2700000" algn="tl">
                    <a:srgbClr val="000000">
                      <a:alpha val="43137"/>
                    </a:srgbClr>
                  </a:outerShdw>
                </a:effectLst>
                <a:latin typeface="Footlight MT Light" panose="0204060206030A020304" pitchFamily="18" charset="0"/>
              </a:rPr>
              <a:t>Go into all the world and proclaim the good news…</a:t>
            </a:r>
          </a:p>
          <a:p>
            <a:pPr>
              <a:buFont typeface="Wingdings" panose="05000000000000000000" pitchFamily="2" charset="2"/>
              <a:buChar char="Ø"/>
            </a:pPr>
            <a:r>
              <a:rPr lang="en-US" sz="3600" b="1" dirty="0">
                <a:effectLst>
                  <a:outerShdw blurRad="38100" dist="38100" dir="2700000" algn="tl">
                    <a:srgbClr val="000000">
                      <a:alpha val="43137"/>
                    </a:srgbClr>
                  </a:outerShdw>
                </a:effectLst>
                <a:latin typeface="Footlight MT Light" panose="0204060206030A020304" pitchFamily="18" charset="0"/>
              </a:rPr>
              <a:t> We have to discover what role God wants us to play</a:t>
            </a:r>
          </a:p>
          <a:p>
            <a:pPr lvl="1">
              <a:buFont typeface="Wingdings" panose="05000000000000000000" pitchFamily="2" charset="2"/>
              <a:buChar char="Ø"/>
            </a:pPr>
            <a:r>
              <a:rPr lang="en-US" dirty="0">
                <a:effectLst>
                  <a:outerShdw blurRad="38100" dist="38100" dir="2700000" algn="tl">
                    <a:srgbClr val="000000">
                      <a:alpha val="43137"/>
                    </a:srgbClr>
                  </a:outerShdw>
                </a:effectLst>
                <a:latin typeface="Footlight MT Light" panose="0204060206030A020304" pitchFamily="18" charset="0"/>
              </a:rPr>
              <a:t> </a:t>
            </a:r>
            <a:r>
              <a:rPr lang="en-US" sz="3200" dirty="0">
                <a:effectLst>
                  <a:outerShdw blurRad="38100" dist="38100" dir="2700000" algn="tl">
                    <a:srgbClr val="000000">
                      <a:alpha val="43137"/>
                    </a:srgbClr>
                  </a:outerShdw>
                </a:effectLst>
                <a:latin typeface="Footlight MT Light" panose="0204060206030A020304" pitchFamily="18" charset="0"/>
              </a:rPr>
              <a:t>He wants to use you, have you prayed and asked God what your role is?</a:t>
            </a:r>
          </a:p>
        </p:txBody>
      </p:sp>
    </p:spTree>
    <p:extLst>
      <p:ext uri="{BB962C8B-B14F-4D97-AF65-F5344CB8AC3E}">
        <p14:creationId xmlns:p14="http://schemas.microsoft.com/office/powerpoint/2010/main" val="3580960003"/>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THE BOOK OF REVELATION – GRAPHIC NOVEL on Behance"/>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0" y="0"/>
            <a:ext cx="9134075"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52237" y="-152400"/>
            <a:ext cx="8229600" cy="1143000"/>
          </a:xfrm>
        </p:spPr>
        <p:txBody>
          <a:bodyPr>
            <a:normAutofit/>
          </a:bodyPr>
          <a:lstStyle/>
          <a:p>
            <a:r>
              <a:rPr lang="en-US" sz="6000" dirty="0">
                <a:effectLst>
                  <a:outerShdw blurRad="38100" dist="38100" dir="2700000" algn="tl">
                    <a:srgbClr val="000000">
                      <a:alpha val="43137"/>
                    </a:srgbClr>
                  </a:outerShdw>
                </a:effectLst>
                <a:latin typeface="Footlight MT Light" panose="0204060206030A020304" pitchFamily="18" charset="0"/>
              </a:rPr>
              <a:t>Revelation 10:1-2 </a:t>
            </a:r>
          </a:p>
        </p:txBody>
      </p:sp>
      <p:sp>
        <p:nvSpPr>
          <p:cNvPr id="3" name="Content Placeholder 2"/>
          <p:cNvSpPr>
            <a:spLocks noGrp="1"/>
          </p:cNvSpPr>
          <p:nvPr>
            <p:ph idx="1"/>
          </p:nvPr>
        </p:nvSpPr>
        <p:spPr>
          <a:xfrm>
            <a:off x="147437" y="914400"/>
            <a:ext cx="8839200" cy="5486400"/>
          </a:xfrm>
        </p:spPr>
        <p:txBody>
          <a:bodyPr>
            <a:noAutofit/>
          </a:bodyPr>
          <a:lstStyle/>
          <a:p>
            <a:pPr marL="0" marR="0" indent="0" algn="ctr">
              <a:spcBef>
                <a:spcPts val="0"/>
              </a:spcBef>
              <a:spcAft>
                <a:spcPts val="0"/>
              </a:spcAft>
              <a:buNone/>
            </a:pPr>
            <a:r>
              <a:rPr lang="en-US" sz="3600"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rPr>
              <a:t>Then I saw another mighty angel coming down from heaven, surrounded by a cloud, with a rainbow over his head. His face shone like the sun, and his feet were like pillars of fire. </a:t>
            </a:r>
            <a:r>
              <a:rPr lang="en-US" sz="1800" b="1" u="sng"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hlinkClick r:id="rId3">
                  <a:extLst>
                    <a:ext uri="{A12FA001-AC4F-418D-AE19-62706E023703}">
                      <ahyp:hlinkClr xmlns:ahyp="http://schemas.microsoft.com/office/drawing/2018/hyperlinkcolor" xmlns="" val="tx"/>
                    </a:ext>
                  </a:extLst>
                </a:hlinkClick>
              </a:rPr>
              <a:t>2 </a:t>
            </a:r>
            <a:r>
              <a:rPr lang="en-US" sz="3600"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rPr>
              <a:t>And in his hand was a small scroll that had been opened. He stood with his right foot on the sea and his left foot on the land.</a:t>
            </a:r>
            <a:endParaRPr lang="en-US" sz="36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41938336"/>
      </p:ext>
    </p:extLst>
  </p:cSld>
  <p:clrMapOvr>
    <a:masterClrMapping/>
  </p:clrMapOvr>
  <p:transition spd="slow">
    <p:randomBar dir="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THE BOOK OF REVELATION – GRAPHIC NOVEL on Behance"/>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0" y="0"/>
            <a:ext cx="9134075"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29978" y="5644"/>
            <a:ext cx="9135374" cy="1143000"/>
          </a:xfrm>
        </p:spPr>
        <p:txBody>
          <a:bodyPr>
            <a:noAutofit/>
          </a:bodyPr>
          <a:lstStyle/>
          <a:p>
            <a:r>
              <a:rPr lang="en-US" sz="5400" b="1" dirty="0">
                <a:effectLst>
                  <a:outerShdw blurRad="38100" dist="38100" dir="2700000" algn="tl">
                    <a:srgbClr val="000000">
                      <a:alpha val="43137"/>
                    </a:srgbClr>
                  </a:outerShdw>
                </a:effectLst>
                <a:latin typeface="Footlight MT Light" panose="0204060206030A020304" pitchFamily="18" charset="0"/>
              </a:rPr>
              <a:t>Another mighty angel</a:t>
            </a:r>
          </a:p>
        </p:txBody>
      </p:sp>
      <p:sp>
        <p:nvSpPr>
          <p:cNvPr id="3" name="Content Placeholder 2"/>
          <p:cNvSpPr>
            <a:spLocks noGrp="1"/>
          </p:cNvSpPr>
          <p:nvPr>
            <p:ph idx="1"/>
          </p:nvPr>
        </p:nvSpPr>
        <p:spPr>
          <a:xfrm>
            <a:off x="29978" y="1148644"/>
            <a:ext cx="9134075" cy="11195756"/>
          </a:xfrm>
        </p:spPr>
        <p:txBody>
          <a:bodyPr>
            <a:normAutofit/>
          </a:bodyPr>
          <a:lstStyle/>
          <a:p>
            <a:pPr>
              <a:buFont typeface="Wingdings" panose="05000000000000000000" pitchFamily="2" charset="2"/>
              <a:buChar char="Ø"/>
            </a:pPr>
            <a:r>
              <a:rPr lang="en-US" b="1" dirty="0">
                <a:effectLst>
                  <a:outerShdw blurRad="38100" dist="38100" dir="2700000" algn="tl">
                    <a:srgbClr val="000000">
                      <a:alpha val="43137"/>
                    </a:srgbClr>
                  </a:outerShdw>
                </a:effectLst>
                <a:latin typeface="Footlight MT Light" panose="0204060206030A020304" pitchFamily="18" charset="0"/>
              </a:rPr>
              <a:t> This is not Jesus</a:t>
            </a:r>
          </a:p>
          <a:p>
            <a:pPr lvl="1">
              <a:buFont typeface="Wingdings" panose="05000000000000000000" pitchFamily="2" charset="2"/>
              <a:buChar char="Ø"/>
            </a:pPr>
            <a:r>
              <a:rPr lang="en-US" sz="2400" b="1" dirty="0">
                <a:effectLst>
                  <a:outerShdw blurRad="38100" dist="38100" dir="2700000" algn="tl">
                    <a:srgbClr val="000000">
                      <a:alpha val="43137"/>
                    </a:srgbClr>
                  </a:outerShdw>
                </a:effectLst>
                <a:latin typeface="Footlight MT Light" panose="0204060206030A020304" pitchFamily="18" charset="0"/>
              </a:rPr>
              <a:t> </a:t>
            </a:r>
            <a:r>
              <a:rPr lang="en-US" dirty="0">
                <a:effectLst>
                  <a:outerShdw blurRad="38100" dist="38100" dir="2700000" algn="tl">
                    <a:srgbClr val="000000">
                      <a:alpha val="43137"/>
                    </a:srgbClr>
                  </a:outerShdw>
                </a:effectLst>
                <a:latin typeface="Footlight MT Light" panose="0204060206030A020304" pitchFamily="18" charset="0"/>
              </a:rPr>
              <a:t>Jesus is not an angel</a:t>
            </a:r>
          </a:p>
        </p:txBody>
      </p:sp>
    </p:spTree>
    <p:extLst>
      <p:ext uri="{BB962C8B-B14F-4D97-AF65-F5344CB8AC3E}">
        <p14:creationId xmlns:p14="http://schemas.microsoft.com/office/powerpoint/2010/main" val="2599363348"/>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THE BOOK OF REVELATION – GRAPHIC NOVEL on Behance"/>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0" y="0"/>
            <a:ext cx="9134075"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52237" y="-152400"/>
            <a:ext cx="8229600" cy="1143000"/>
          </a:xfrm>
        </p:spPr>
        <p:txBody>
          <a:bodyPr>
            <a:normAutofit/>
          </a:bodyPr>
          <a:lstStyle/>
          <a:p>
            <a:r>
              <a:rPr lang="en-US" sz="6000" dirty="0">
                <a:effectLst>
                  <a:outerShdw blurRad="38100" dist="38100" dir="2700000" algn="tl">
                    <a:srgbClr val="000000">
                      <a:alpha val="43137"/>
                    </a:srgbClr>
                  </a:outerShdw>
                </a:effectLst>
                <a:latin typeface="Footlight MT Light" panose="0204060206030A020304" pitchFamily="18" charset="0"/>
              </a:rPr>
              <a:t>Hebrews 1:4-13</a:t>
            </a:r>
          </a:p>
        </p:txBody>
      </p:sp>
      <p:sp>
        <p:nvSpPr>
          <p:cNvPr id="3" name="Content Placeholder 2"/>
          <p:cNvSpPr>
            <a:spLocks noGrp="1"/>
          </p:cNvSpPr>
          <p:nvPr>
            <p:ph idx="1"/>
          </p:nvPr>
        </p:nvSpPr>
        <p:spPr>
          <a:xfrm>
            <a:off x="147437" y="914400"/>
            <a:ext cx="8839200" cy="5486400"/>
          </a:xfrm>
        </p:spPr>
        <p:txBody>
          <a:bodyPr>
            <a:noAutofit/>
          </a:bodyPr>
          <a:lstStyle/>
          <a:p>
            <a:pPr marL="0" marR="0" indent="0" algn="ctr">
              <a:spcBef>
                <a:spcPts val="0"/>
              </a:spcBef>
              <a:spcAft>
                <a:spcPts val="0"/>
              </a:spcAft>
              <a:buNone/>
            </a:pPr>
            <a:r>
              <a:rPr lang="en-US" sz="3600"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rPr>
              <a:t>This shows that the Son is far greater than the angels, just as the name God gave him is greater than their names. </a:t>
            </a:r>
            <a:r>
              <a:rPr lang="en-US" sz="1800" b="1" u="sng"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hlinkClick r:id="rId3">
                  <a:extLst>
                    <a:ext uri="{A12FA001-AC4F-418D-AE19-62706E023703}">
                      <ahyp:hlinkClr xmlns:ahyp="http://schemas.microsoft.com/office/drawing/2018/hyperlinkcolor" xmlns="" val="tx"/>
                    </a:ext>
                  </a:extLst>
                </a:hlinkClick>
              </a:rPr>
              <a:t>5 </a:t>
            </a:r>
            <a:r>
              <a:rPr lang="en-US" sz="3600"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rPr>
              <a:t>For God never said to any angel what he said to Jesus: “You are my Son. Today I have become your Father. ” God also said, “I will be his Father, and he will be my Son.” </a:t>
            </a:r>
            <a:r>
              <a:rPr lang="en-US" sz="1800" b="1" u="sng"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hlinkClick r:id="rId4">
                  <a:extLst>
                    <a:ext uri="{A12FA001-AC4F-418D-AE19-62706E023703}">
                      <ahyp:hlinkClr xmlns:ahyp="http://schemas.microsoft.com/office/drawing/2018/hyperlinkcolor" xmlns="" val="tx"/>
                    </a:ext>
                  </a:extLst>
                </a:hlinkClick>
              </a:rPr>
              <a:t>6 </a:t>
            </a:r>
            <a:r>
              <a:rPr lang="en-US" sz="3600"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rPr>
              <a:t>And when he brought his supreme Son into the world, God said, “Let all of God’s angels worship him.” </a:t>
            </a:r>
            <a:r>
              <a:rPr lang="en-US" sz="1800" b="1" u="sng"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hlinkClick r:id="rId5">
                  <a:extLst>
                    <a:ext uri="{A12FA001-AC4F-418D-AE19-62706E023703}">
                      <ahyp:hlinkClr xmlns:ahyp="http://schemas.microsoft.com/office/drawing/2018/hyperlinkcolor" xmlns="" val="tx"/>
                    </a:ext>
                  </a:extLst>
                </a:hlinkClick>
              </a:rPr>
              <a:t>7 </a:t>
            </a:r>
            <a:r>
              <a:rPr lang="en-US" sz="3600"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rPr>
              <a:t>Regarding the angels, he says, “He sends his angels like the</a:t>
            </a:r>
            <a:endParaRPr lang="en-US" sz="36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38991212"/>
      </p:ext>
    </p:extLst>
  </p:cSld>
  <p:clrMapOvr>
    <a:masterClrMapping/>
  </p:clrMapOvr>
  <p:transition spd="slow">
    <p:randomBar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THE BOOK OF REVELATION – GRAPHIC NOVEL on Behance"/>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0" y="0"/>
            <a:ext cx="9134075"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52237" y="-152400"/>
            <a:ext cx="8229600" cy="1143000"/>
          </a:xfrm>
        </p:spPr>
        <p:txBody>
          <a:bodyPr>
            <a:normAutofit/>
          </a:bodyPr>
          <a:lstStyle/>
          <a:p>
            <a:r>
              <a:rPr lang="en-US" sz="6000" dirty="0">
                <a:effectLst>
                  <a:outerShdw blurRad="38100" dist="38100" dir="2700000" algn="tl">
                    <a:srgbClr val="000000">
                      <a:alpha val="43137"/>
                    </a:srgbClr>
                  </a:outerShdw>
                </a:effectLst>
                <a:latin typeface="Footlight MT Light" panose="0204060206030A020304" pitchFamily="18" charset="0"/>
              </a:rPr>
              <a:t>Hebrews 1:4-13</a:t>
            </a:r>
          </a:p>
        </p:txBody>
      </p:sp>
      <p:sp>
        <p:nvSpPr>
          <p:cNvPr id="3" name="Content Placeholder 2"/>
          <p:cNvSpPr>
            <a:spLocks noGrp="1"/>
          </p:cNvSpPr>
          <p:nvPr>
            <p:ph idx="1"/>
          </p:nvPr>
        </p:nvSpPr>
        <p:spPr>
          <a:xfrm>
            <a:off x="147437" y="914400"/>
            <a:ext cx="8839200" cy="5486400"/>
          </a:xfrm>
        </p:spPr>
        <p:txBody>
          <a:bodyPr>
            <a:noAutofit/>
          </a:bodyPr>
          <a:lstStyle/>
          <a:p>
            <a:pPr marL="0" marR="0" indent="0" algn="ctr">
              <a:spcBef>
                <a:spcPts val="0"/>
              </a:spcBef>
              <a:spcAft>
                <a:spcPts val="0"/>
              </a:spcAft>
              <a:buNone/>
            </a:pPr>
            <a:r>
              <a:rPr lang="en-US" sz="3600"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rPr>
              <a:t>winds, his servants like flames of fire.” </a:t>
            </a:r>
            <a:r>
              <a:rPr lang="en-US" sz="1800" b="1" u="sng"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hlinkClick r:id="rId3">
                  <a:extLst>
                    <a:ext uri="{A12FA001-AC4F-418D-AE19-62706E023703}">
                      <ahyp:hlinkClr xmlns:ahyp="http://schemas.microsoft.com/office/drawing/2018/hyperlinkcolor" xmlns="" val="tx"/>
                    </a:ext>
                  </a:extLst>
                </a:hlinkClick>
              </a:rPr>
              <a:t>8 </a:t>
            </a:r>
            <a:r>
              <a:rPr lang="en-US" sz="3600"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rPr>
              <a:t>But to the Son he says, “Your throne, O God, endures forever and ever. You rule with a scepter of justice. </a:t>
            </a:r>
            <a:r>
              <a:rPr lang="en-US" sz="1800" b="1" u="sng"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hlinkClick r:id="rId4">
                  <a:extLst>
                    <a:ext uri="{A12FA001-AC4F-418D-AE19-62706E023703}">
                      <ahyp:hlinkClr xmlns:ahyp="http://schemas.microsoft.com/office/drawing/2018/hyperlinkcolor" xmlns="" val="tx"/>
                    </a:ext>
                  </a:extLst>
                </a:hlinkClick>
              </a:rPr>
              <a:t>9 </a:t>
            </a:r>
            <a:r>
              <a:rPr lang="en-US" sz="3600"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rPr>
              <a:t>You love justice and hate evil. Therefore, O God, your God has anointed you, pouring out the oil of joy on you more than on anyone else.” </a:t>
            </a:r>
            <a:r>
              <a:rPr lang="en-US" sz="1800" b="1" u="sng"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hlinkClick r:id="rId5">
                  <a:extLst>
                    <a:ext uri="{A12FA001-AC4F-418D-AE19-62706E023703}">
                      <ahyp:hlinkClr xmlns:ahyp="http://schemas.microsoft.com/office/drawing/2018/hyperlinkcolor" xmlns="" val="tx"/>
                    </a:ext>
                  </a:extLst>
                </a:hlinkClick>
              </a:rPr>
              <a:t>10 </a:t>
            </a:r>
            <a:r>
              <a:rPr lang="en-US" sz="3600"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rPr>
              <a:t>He also says to the Son, “In the beginning, Lord, you laid the foundation of the earth and made the heavens with your hands. </a:t>
            </a:r>
            <a:r>
              <a:rPr lang="en-US" sz="1800" b="1" u="sng"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hlinkClick r:id="rId6">
                  <a:extLst>
                    <a:ext uri="{A12FA001-AC4F-418D-AE19-62706E023703}">
                      <ahyp:hlinkClr xmlns:ahyp="http://schemas.microsoft.com/office/drawing/2018/hyperlinkcolor" xmlns="" val="tx"/>
                    </a:ext>
                  </a:extLst>
                </a:hlinkClick>
              </a:rPr>
              <a:t>11 </a:t>
            </a:r>
            <a:r>
              <a:rPr lang="en-US" sz="3600"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rPr>
              <a:t>They will perish, but you remain forever. </a:t>
            </a:r>
            <a:endParaRPr lang="en-US" sz="36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35684804"/>
      </p:ext>
    </p:extLst>
  </p:cSld>
  <p:clrMapOvr>
    <a:masterClrMapping/>
  </p:clrMapOvr>
  <p:transition spd="slow">
    <p:randomBar dir="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THE BOOK OF REVELATION – GRAPHIC NOVEL on Behance"/>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0" y="0"/>
            <a:ext cx="9134075"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52237" y="-152400"/>
            <a:ext cx="8229600" cy="1143000"/>
          </a:xfrm>
        </p:spPr>
        <p:txBody>
          <a:bodyPr>
            <a:normAutofit/>
          </a:bodyPr>
          <a:lstStyle/>
          <a:p>
            <a:r>
              <a:rPr lang="en-US" sz="6000" dirty="0">
                <a:effectLst>
                  <a:outerShdw blurRad="38100" dist="38100" dir="2700000" algn="tl">
                    <a:srgbClr val="000000">
                      <a:alpha val="43137"/>
                    </a:srgbClr>
                  </a:outerShdw>
                </a:effectLst>
                <a:latin typeface="Footlight MT Light" panose="0204060206030A020304" pitchFamily="18" charset="0"/>
              </a:rPr>
              <a:t>Hebrews 1:4-13</a:t>
            </a:r>
          </a:p>
        </p:txBody>
      </p:sp>
      <p:sp>
        <p:nvSpPr>
          <p:cNvPr id="3" name="Content Placeholder 2"/>
          <p:cNvSpPr>
            <a:spLocks noGrp="1"/>
          </p:cNvSpPr>
          <p:nvPr>
            <p:ph idx="1"/>
          </p:nvPr>
        </p:nvSpPr>
        <p:spPr>
          <a:xfrm>
            <a:off x="147437" y="914400"/>
            <a:ext cx="8839200" cy="5486400"/>
          </a:xfrm>
        </p:spPr>
        <p:txBody>
          <a:bodyPr>
            <a:noAutofit/>
          </a:bodyPr>
          <a:lstStyle/>
          <a:p>
            <a:pPr marL="0" marR="0" indent="0" algn="ctr">
              <a:spcBef>
                <a:spcPts val="0"/>
              </a:spcBef>
              <a:spcAft>
                <a:spcPts val="0"/>
              </a:spcAft>
              <a:buNone/>
            </a:pPr>
            <a:r>
              <a:rPr lang="en-US" sz="3600"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rPr>
              <a:t>They will wear out like old clothing. </a:t>
            </a:r>
            <a:r>
              <a:rPr lang="en-US" sz="1800" b="1" u="sng"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hlinkClick r:id="rId3">
                  <a:extLst>
                    <a:ext uri="{A12FA001-AC4F-418D-AE19-62706E023703}">
                      <ahyp:hlinkClr xmlns:ahyp="http://schemas.microsoft.com/office/drawing/2018/hyperlinkcolor" xmlns="" val="tx"/>
                    </a:ext>
                  </a:extLst>
                </a:hlinkClick>
              </a:rPr>
              <a:t>12 </a:t>
            </a:r>
            <a:r>
              <a:rPr lang="en-US" sz="3600"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rPr>
              <a:t>You will fold them up like a cloak and discard them like old clothing. But you are always the same; you will live forever.” </a:t>
            </a:r>
            <a:r>
              <a:rPr lang="en-US" sz="1800" b="1" u="sng"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hlinkClick r:id="rId4">
                  <a:extLst>
                    <a:ext uri="{A12FA001-AC4F-418D-AE19-62706E023703}">
                      <ahyp:hlinkClr xmlns:ahyp="http://schemas.microsoft.com/office/drawing/2018/hyperlinkcolor" xmlns="" val="tx"/>
                    </a:ext>
                  </a:extLst>
                </a:hlinkClick>
              </a:rPr>
              <a:t>13 </a:t>
            </a:r>
            <a:r>
              <a:rPr lang="en-US" sz="3600"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rPr>
              <a:t>And God never said to any of the angels, “Sit in the place of honor at my right hand until I humble your enemies, making them a footstool under your feet</a:t>
            </a:r>
            <a:r>
              <a:rPr lang="en-US" sz="3600" dirty="0">
                <a:effectLst>
                  <a:outerShdw blurRad="38100" dist="38100" dir="2700000" algn="tl">
                    <a:srgbClr val="000000">
                      <a:alpha val="43137"/>
                    </a:srgbClr>
                  </a:outerShdw>
                </a:effectLst>
                <a:latin typeface="Segoe UI" panose="020B0502040204020203" pitchFamily="34" charset="0"/>
                <a:ea typeface="Times New Roman" panose="02020603050405020304" pitchFamily="18" charset="0"/>
              </a:rPr>
              <a:t>.”</a:t>
            </a:r>
            <a:endParaRPr lang="en-US" sz="36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0946258"/>
      </p:ext>
    </p:extLst>
  </p:cSld>
  <p:clrMapOvr>
    <a:masterClrMapping/>
  </p:clrMapOvr>
  <p:transition spd="slow">
    <p:randomBar dir="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THE BOOK OF REVELATION – GRAPHIC NOVEL on Behance"/>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0" y="0"/>
            <a:ext cx="9134075"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29978" y="5644"/>
            <a:ext cx="9135374" cy="1143000"/>
          </a:xfrm>
        </p:spPr>
        <p:txBody>
          <a:bodyPr>
            <a:noAutofit/>
          </a:bodyPr>
          <a:lstStyle/>
          <a:p>
            <a:r>
              <a:rPr lang="en-US" sz="5400" b="1" dirty="0">
                <a:effectLst>
                  <a:outerShdw blurRad="38100" dist="38100" dir="2700000" algn="tl">
                    <a:srgbClr val="000000">
                      <a:alpha val="43137"/>
                    </a:srgbClr>
                  </a:outerShdw>
                </a:effectLst>
                <a:latin typeface="Footlight MT Light" panose="0204060206030A020304" pitchFamily="18" charset="0"/>
              </a:rPr>
              <a:t>Another mighty angel</a:t>
            </a:r>
          </a:p>
        </p:txBody>
      </p:sp>
      <p:sp>
        <p:nvSpPr>
          <p:cNvPr id="3" name="Content Placeholder 2"/>
          <p:cNvSpPr>
            <a:spLocks noGrp="1"/>
          </p:cNvSpPr>
          <p:nvPr>
            <p:ph idx="1"/>
          </p:nvPr>
        </p:nvSpPr>
        <p:spPr>
          <a:xfrm>
            <a:off x="29978" y="1148644"/>
            <a:ext cx="9134075" cy="11195756"/>
          </a:xfrm>
        </p:spPr>
        <p:txBody>
          <a:bodyPr>
            <a:normAutofit/>
          </a:bodyPr>
          <a:lstStyle/>
          <a:p>
            <a:pPr>
              <a:buFont typeface="Wingdings" panose="05000000000000000000" pitchFamily="2" charset="2"/>
              <a:buChar char="Ø"/>
            </a:pPr>
            <a:r>
              <a:rPr lang="en-US" b="1" dirty="0">
                <a:effectLst>
                  <a:outerShdw blurRad="38100" dist="38100" dir="2700000" algn="tl">
                    <a:srgbClr val="000000">
                      <a:alpha val="43137"/>
                    </a:srgbClr>
                  </a:outerShdw>
                </a:effectLst>
                <a:latin typeface="Footlight MT Light" panose="0204060206030A020304" pitchFamily="18" charset="0"/>
              </a:rPr>
              <a:t> This is not Jesus</a:t>
            </a:r>
          </a:p>
          <a:p>
            <a:pPr lvl="1">
              <a:buFont typeface="Wingdings" panose="05000000000000000000" pitchFamily="2" charset="2"/>
              <a:buChar char="Ø"/>
            </a:pPr>
            <a:r>
              <a:rPr lang="en-US" sz="2400" b="1" dirty="0">
                <a:effectLst>
                  <a:outerShdw blurRad="38100" dist="38100" dir="2700000" algn="tl">
                    <a:srgbClr val="000000">
                      <a:alpha val="43137"/>
                    </a:srgbClr>
                  </a:outerShdw>
                </a:effectLst>
                <a:latin typeface="Footlight MT Light" panose="0204060206030A020304" pitchFamily="18" charset="0"/>
              </a:rPr>
              <a:t> </a:t>
            </a:r>
            <a:r>
              <a:rPr lang="en-US" dirty="0">
                <a:effectLst>
                  <a:outerShdw blurRad="38100" dist="38100" dir="2700000" algn="tl">
                    <a:srgbClr val="000000">
                      <a:alpha val="43137"/>
                    </a:srgbClr>
                  </a:outerShdw>
                </a:effectLst>
                <a:latin typeface="Footlight MT Light" panose="0204060206030A020304" pitchFamily="18" charset="0"/>
              </a:rPr>
              <a:t>Jesus is not an angel</a:t>
            </a:r>
          </a:p>
          <a:p>
            <a:pPr>
              <a:buFont typeface="Wingdings" panose="05000000000000000000" pitchFamily="2" charset="2"/>
              <a:buChar char="Ø"/>
            </a:pPr>
            <a:r>
              <a:rPr lang="en-US" b="1" dirty="0">
                <a:effectLst>
                  <a:outerShdw blurRad="38100" dist="38100" dir="2700000" algn="tl">
                    <a:srgbClr val="000000">
                      <a:alpha val="43137"/>
                    </a:srgbClr>
                  </a:outerShdw>
                </a:effectLst>
                <a:latin typeface="Footlight MT Light" panose="0204060206030A020304" pitchFamily="18" charset="0"/>
              </a:rPr>
              <a:t>Coming down from heaven</a:t>
            </a:r>
          </a:p>
          <a:p>
            <a:pPr lvl="1">
              <a:buFont typeface="Wingdings" panose="05000000000000000000" pitchFamily="2" charset="2"/>
              <a:buChar char="Ø"/>
            </a:pPr>
            <a:r>
              <a:rPr lang="en-US" b="1" dirty="0">
                <a:effectLst>
                  <a:outerShdw blurRad="38100" dist="38100" dir="2700000" algn="tl">
                    <a:srgbClr val="000000">
                      <a:alpha val="43137"/>
                    </a:srgbClr>
                  </a:outerShdw>
                </a:effectLst>
                <a:latin typeface="Footlight MT Light" panose="0204060206030A020304" pitchFamily="18" charset="0"/>
              </a:rPr>
              <a:t> </a:t>
            </a:r>
            <a:r>
              <a:rPr lang="en-US" dirty="0">
                <a:effectLst>
                  <a:outerShdw blurRad="38100" dist="38100" dir="2700000" algn="tl">
                    <a:srgbClr val="000000">
                      <a:alpha val="43137"/>
                    </a:srgbClr>
                  </a:outerShdw>
                </a:effectLst>
                <a:latin typeface="Footlight MT Light" panose="0204060206030A020304" pitchFamily="18" charset="0"/>
              </a:rPr>
              <a:t>He was bring a message from God</a:t>
            </a:r>
          </a:p>
          <a:p>
            <a:pPr>
              <a:buFont typeface="Wingdings" panose="05000000000000000000" pitchFamily="2" charset="2"/>
              <a:buChar char="Ø"/>
            </a:pPr>
            <a:r>
              <a:rPr lang="en-US" b="1" dirty="0">
                <a:effectLst>
                  <a:outerShdw blurRad="38100" dist="38100" dir="2700000" algn="tl">
                    <a:srgbClr val="000000">
                      <a:alpha val="43137"/>
                    </a:srgbClr>
                  </a:outerShdw>
                </a:effectLst>
                <a:latin typeface="Footlight MT Light" panose="0204060206030A020304" pitchFamily="18" charset="0"/>
              </a:rPr>
              <a:t> Surrounded by a cloud</a:t>
            </a:r>
          </a:p>
          <a:p>
            <a:pPr lvl="1">
              <a:buFont typeface="Wingdings" panose="05000000000000000000" pitchFamily="2" charset="2"/>
              <a:buChar char="Ø"/>
            </a:pPr>
            <a:r>
              <a:rPr lang="en-US" b="1" dirty="0">
                <a:effectLst>
                  <a:outerShdw blurRad="38100" dist="38100" dir="2700000" algn="tl">
                    <a:srgbClr val="000000">
                      <a:alpha val="43137"/>
                    </a:srgbClr>
                  </a:outerShdw>
                </a:effectLst>
                <a:latin typeface="Footlight MT Light" panose="0204060206030A020304" pitchFamily="18" charset="0"/>
              </a:rPr>
              <a:t> </a:t>
            </a:r>
            <a:r>
              <a:rPr lang="en-US" dirty="0">
                <a:effectLst>
                  <a:outerShdw blurRad="38100" dist="38100" dir="2700000" algn="tl">
                    <a:srgbClr val="000000">
                      <a:alpha val="43137"/>
                    </a:srgbClr>
                  </a:outerShdw>
                </a:effectLst>
                <a:latin typeface="Footlight MT Light" panose="0204060206030A020304" pitchFamily="18" charset="0"/>
              </a:rPr>
              <a:t>Coming with God’s power and might</a:t>
            </a:r>
            <a:endParaRPr lang="en-US" b="1" dirty="0">
              <a:effectLst>
                <a:outerShdw blurRad="38100" dist="38100" dir="2700000" algn="tl">
                  <a:srgbClr val="000000">
                    <a:alpha val="43137"/>
                  </a:srgbClr>
                </a:outerShdw>
              </a:effectLst>
              <a:latin typeface="Footlight MT Light" panose="0204060206030A020304" pitchFamily="18" charset="0"/>
            </a:endParaRPr>
          </a:p>
          <a:p>
            <a:pPr>
              <a:buFont typeface="Wingdings" panose="05000000000000000000" pitchFamily="2" charset="2"/>
              <a:buChar char="Ø"/>
            </a:pPr>
            <a:r>
              <a:rPr lang="en-US" b="1" dirty="0">
                <a:effectLst>
                  <a:outerShdw blurRad="38100" dist="38100" dir="2700000" algn="tl">
                    <a:srgbClr val="000000">
                      <a:alpha val="43137"/>
                    </a:srgbClr>
                  </a:outerShdw>
                </a:effectLst>
                <a:latin typeface="Footlight MT Light" panose="0204060206030A020304" pitchFamily="18" charset="0"/>
              </a:rPr>
              <a:t> A rainbow over his head</a:t>
            </a:r>
          </a:p>
          <a:p>
            <a:pPr lvl="1">
              <a:buFont typeface="Wingdings" panose="05000000000000000000" pitchFamily="2" charset="2"/>
              <a:buChar char="Ø"/>
            </a:pPr>
            <a:r>
              <a:rPr lang="en-US" b="1" dirty="0">
                <a:effectLst>
                  <a:outerShdw blurRad="38100" dist="38100" dir="2700000" algn="tl">
                    <a:srgbClr val="000000">
                      <a:alpha val="43137"/>
                    </a:srgbClr>
                  </a:outerShdw>
                </a:effectLst>
                <a:latin typeface="Footlight MT Light" panose="0204060206030A020304" pitchFamily="18" charset="0"/>
              </a:rPr>
              <a:t> </a:t>
            </a:r>
            <a:r>
              <a:rPr lang="en-US" dirty="0">
                <a:effectLst>
                  <a:outerShdw blurRad="38100" dist="38100" dir="2700000" algn="tl">
                    <a:srgbClr val="000000">
                      <a:alpha val="43137"/>
                    </a:srgbClr>
                  </a:outerShdw>
                </a:effectLst>
                <a:latin typeface="Footlight MT Light" panose="0204060206030A020304" pitchFamily="18" charset="0"/>
              </a:rPr>
              <a:t>That this was part of God’s covenant with his creation</a:t>
            </a:r>
            <a:endParaRPr lang="en-US" b="1" dirty="0">
              <a:effectLst>
                <a:outerShdw blurRad="38100" dist="38100" dir="2700000" algn="tl">
                  <a:srgbClr val="000000">
                    <a:alpha val="43137"/>
                  </a:srgbClr>
                </a:outerShdw>
              </a:effectLst>
              <a:latin typeface="Footlight MT Light" panose="0204060206030A020304" pitchFamily="18" charset="0"/>
            </a:endParaRPr>
          </a:p>
        </p:txBody>
      </p:sp>
    </p:spTree>
    <p:extLst>
      <p:ext uri="{BB962C8B-B14F-4D97-AF65-F5344CB8AC3E}">
        <p14:creationId xmlns:p14="http://schemas.microsoft.com/office/powerpoint/2010/main" val="1887777108"/>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THE BOOK OF REVELATION – GRAPHIC NOVEL on Behance"/>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0" y="0"/>
            <a:ext cx="9134075"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29978" y="5644"/>
            <a:ext cx="9135374" cy="1143000"/>
          </a:xfrm>
        </p:spPr>
        <p:txBody>
          <a:bodyPr>
            <a:noAutofit/>
          </a:bodyPr>
          <a:lstStyle/>
          <a:p>
            <a:r>
              <a:rPr lang="en-US" sz="5400" b="1" dirty="0">
                <a:effectLst>
                  <a:outerShdw blurRad="38100" dist="38100" dir="2700000" algn="tl">
                    <a:srgbClr val="000000">
                      <a:alpha val="43137"/>
                    </a:srgbClr>
                  </a:outerShdw>
                </a:effectLst>
                <a:latin typeface="Footlight MT Light" panose="0204060206030A020304" pitchFamily="18" charset="0"/>
              </a:rPr>
              <a:t>Another mighty angel</a:t>
            </a:r>
          </a:p>
        </p:txBody>
      </p:sp>
      <p:sp>
        <p:nvSpPr>
          <p:cNvPr id="3" name="Content Placeholder 2"/>
          <p:cNvSpPr>
            <a:spLocks noGrp="1"/>
          </p:cNvSpPr>
          <p:nvPr>
            <p:ph idx="1"/>
          </p:nvPr>
        </p:nvSpPr>
        <p:spPr>
          <a:xfrm>
            <a:off x="29978" y="1148644"/>
            <a:ext cx="9134075" cy="11195756"/>
          </a:xfrm>
        </p:spPr>
        <p:txBody>
          <a:bodyPr>
            <a:normAutofit/>
          </a:bodyPr>
          <a:lstStyle/>
          <a:p>
            <a:pPr>
              <a:buFont typeface="Wingdings" panose="05000000000000000000" pitchFamily="2" charset="2"/>
              <a:buChar char="Ø"/>
            </a:pPr>
            <a:r>
              <a:rPr lang="en-US" b="1" dirty="0">
                <a:effectLst>
                  <a:outerShdw blurRad="38100" dist="38100" dir="2700000" algn="tl">
                    <a:srgbClr val="000000">
                      <a:alpha val="43137"/>
                    </a:srgbClr>
                  </a:outerShdw>
                </a:effectLst>
                <a:latin typeface="Footlight MT Light" panose="0204060206030A020304" pitchFamily="18" charset="0"/>
              </a:rPr>
              <a:t>His face shone like the sun</a:t>
            </a:r>
          </a:p>
          <a:p>
            <a:pPr lvl="1">
              <a:buFont typeface="Wingdings" panose="05000000000000000000" pitchFamily="2" charset="2"/>
              <a:buChar char="Ø"/>
            </a:pPr>
            <a:r>
              <a:rPr lang="en-US" b="1" dirty="0">
                <a:effectLst>
                  <a:outerShdw blurRad="38100" dist="38100" dir="2700000" algn="tl">
                    <a:srgbClr val="000000">
                      <a:alpha val="43137"/>
                    </a:srgbClr>
                  </a:outerShdw>
                </a:effectLst>
                <a:latin typeface="Footlight MT Light" panose="0204060206030A020304" pitchFamily="18" charset="0"/>
              </a:rPr>
              <a:t> </a:t>
            </a:r>
            <a:r>
              <a:rPr lang="en-US" dirty="0">
                <a:effectLst>
                  <a:outerShdw blurRad="38100" dist="38100" dir="2700000" algn="tl">
                    <a:srgbClr val="000000">
                      <a:alpha val="43137"/>
                    </a:srgbClr>
                  </a:outerShdw>
                </a:effectLst>
                <a:latin typeface="Footlight MT Light" panose="0204060206030A020304" pitchFamily="18" charset="0"/>
              </a:rPr>
              <a:t> He came from the presence of God</a:t>
            </a:r>
            <a:endParaRPr lang="en-US" b="1" dirty="0">
              <a:effectLst>
                <a:outerShdw blurRad="38100" dist="38100" dir="2700000" algn="tl">
                  <a:srgbClr val="000000">
                    <a:alpha val="43137"/>
                  </a:srgbClr>
                </a:outerShdw>
              </a:effectLst>
              <a:latin typeface="Footlight MT Light" panose="0204060206030A020304" pitchFamily="18" charset="0"/>
            </a:endParaRPr>
          </a:p>
          <a:p>
            <a:pPr>
              <a:buFont typeface="Wingdings" panose="05000000000000000000" pitchFamily="2" charset="2"/>
              <a:buChar char="Ø"/>
            </a:pPr>
            <a:r>
              <a:rPr lang="en-US" b="1" dirty="0">
                <a:effectLst>
                  <a:outerShdw blurRad="38100" dist="38100" dir="2700000" algn="tl">
                    <a:srgbClr val="000000">
                      <a:alpha val="43137"/>
                    </a:srgbClr>
                  </a:outerShdw>
                </a:effectLst>
                <a:latin typeface="Footlight MT Light" panose="0204060206030A020304" pitchFamily="18" charset="0"/>
              </a:rPr>
              <a:t> His feet were like pillars of fire</a:t>
            </a:r>
          </a:p>
          <a:p>
            <a:pPr lvl="1">
              <a:buFont typeface="Wingdings" panose="05000000000000000000" pitchFamily="2" charset="2"/>
              <a:buChar char="Ø"/>
            </a:pPr>
            <a:r>
              <a:rPr lang="en-US" b="1" dirty="0">
                <a:effectLst>
                  <a:outerShdw blurRad="38100" dist="38100" dir="2700000" algn="tl">
                    <a:srgbClr val="000000">
                      <a:alpha val="43137"/>
                    </a:srgbClr>
                  </a:outerShdw>
                </a:effectLst>
                <a:latin typeface="Footlight MT Light" panose="0204060206030A020304" pitchFamily="18" charset="0"/>
              </a:rPr>
              <a:t> </a:t>
            </a:r>
            <a:r>
              <a:rPr lang="en-US" dirty="0">
                <a:effectLst>
                  <a:outerShdw blurRad="38100" dist="38100" dir="2700000" algn="tl">
                    <a:srgbClr val="000000">
                      <a:alpha val="43137"/>
                    </a:srgbClr>
                  </a:outerShdw>
                </a:effectLst>
                <a:latin typeface="Footlight MT Light" panose="0204060206030A020304" pitchFamily="18" charset="0"/>
              </a:rPr>
              <a:t>It symbolized the power of judgement that was coming from his message</a:t>
            </a:r>
            <a:endParaRPr lang="en-US" b="1" dirty="0">
              <a:effectLst>
                <a:outerShdw blurRad="38100" dist="38100" dir="2700000" algn="tl">
                  <a:srgbClr val="000000">
                    <a:alpha val="43137"/>
                  </a:srgbClr>
                </a:outerShdw>
              </a:effectLst>
              <a:latin typeface="Footlight MT Light" panose="0204060206030A020304" pitchFamily="18" charset="0"/>
            </a:endParaRPr>
          </a:p>
        </p:txBody>
      </p:sp>
    </p:spTree>
    <p:extLst>
      <p:ext uri="{BB962C8B-B14F-4D97-AF65-F5344CB8AC3E}">
        <p14:creationId xmlns:p14="http://schemas.microsoft.com/office/powerpoint/2010/main" val="1496073811"/>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THE BOOK OF REVELATION – GRAPHIC NOVEL on Behance"/>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0" y="0"/>
            <a:ext cx="9134075"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11289" y="246944"/>
            <a:ext cx="9135374" cy="1143000"/>
          </a:xfrm>
        </p:spPr>
        <p:txBody>
          <a:bodyPr>
            <a:noAutofit/>
          </a:bodyPr>
          <a:lstStyle/>
          <a:p>
            <a:r>
              <a:rPr lang="en-US" sz="5400" b="1" dirty="0">
                <a:effectLst>
                  <a:outerShdw blurRad="38100" dist="38100" dir="2700000" algn="tl">
                    <a:srgbClr val="000000">
                      <a:alpha val="43137"/>
                    </a:srgbClr>
                  </a:outerShdw>
                </a:effectLst>
                <a:latin typeface="Footlight MT Light" panose="0204060206030A020304" pitchFamily="18" charset="0"/>
              </a:rPr>
              <a:t>He stood with a foot on the sea, and a foot on the land</a:t>
            </a:r>
          </a:p>
        </p:txBody>
      </p:sp>
      <p:sp>
        <p:nvSpPr>
          <p:cNvPr id="3" name="Content Placeholder 2"/>
          <p:cNvSpPr>
            <a:spLocks noGrp="1"/>
          </p:cNvSpPr>
          <p:nvPr>
            <p:ph idx="1"/>
          </p:nvPr>
        </p:nvSpPr>
        <p:spPr>
          <a:xfrm>
            <a:off x="52556" y="1676400"/>
            <a:ext cx="9134075" cy="11195756"/>
          </a:xfrm>
        </p:spPr>
        <p:txBody>
          <a:bodyPr>
            <a:normAutofit/>
          </a:bodyPr>
          <a:lstStyle/>
          <a:p>
            <a:pPr>
              <a:buFont typeface="Wingdings" panose="05000000000000000000" pitchFamily="2" charset="2"/>
              <a:buChar char="Ø"/>
            </a:pPr>
            <a:r>
              <a:rPr lang="en-US" b="1" dirty="0">
                <a:effectLst>
                  <a:outerShdw blurRad="38100" dist="38100" dir="2700000" algn="tl">
                    <a:srgbClr val="000000">
                      <a:alpha val="43137"/>
                    </a:srgbClr>
                  </a:outerShdw>
                </a:effectLst>
                <a:latin typeface="Footlight MT Light" panose="0204060206030A020304" pitchFamily="18" charset="0"/>
              </a:rPr>
              <a:t>It shows that his message will affect the whole world</a:t>
            </a:r>
          </a:p>
          <a:p>
            <a:pPr lvl="1">
              <a:buFont typeface="Wingdings" panose="05000000000000000000" pitchFamily="2" charset="2"/>
              <a:buChar char="Ø"/>
            </a:pPr>
            <a:r>
              <a:rPr lang="en-US" b="1" dirty="0">
                <a:effectLst>
                  <a:outerShdw blurRad="38100" dist="38100" dir="2700000" algn="tl">
                    <a:srgbClr val="000000">
                      <a:alpha val="43137"/>
                    </a:srgbClr>
                  </a:outerShdw>
                </a:effectLst>
                <a:latin typeface="Footlight MT Light" panose="0204060206030A020304" pitchFamily="18" charset="0"/>
              </a:rPr>
              <a:t> </a:t>
            </a:r>
            <a:r>
              <a:rPr lang="en-US" dirty="0">
                <a:effectLst>
                  <a:outerShdw blurRad="38100" dist="38100" dir="2700000" algn="tl">
                    <a:srgbClr val="000000">
                      <a:alpha val="43137"/>
                    </a:srgbClr>
                  </a:outerShdw>
                </a:effectLst>
                <a:latin typeface="Footlight MT Light" panose="0204060206030A020304" pitchFamily="18" charset="0"/>
              </a:rPr>
              <a:t> What message?</a:t>
            </a:r>
            <a:endParaRPr lang="en-US" b="1" dirty="0">
              <a:effectLst>
                <a:outerShdw blurRad="38100" dist="38100" dir="2700000" algn="tl">
                  <a:srgbClr val="000000">
                    <a:alpha val="43137"/>
                  </a:srgbClr>
                </a:outerShdw>
              </a:effectLst>
              <a:latin typeface="Footlight MT Light" panose="0204060206030A020304" pitchFamily="18" charset="0"/>
            </a:endParaRPr>
          </a:p>
          <a:p>
            <a:pPr>
              <a:buFont typeface="Wingdings" panose="05000000000000000000" pitchFamily="2" charset="2"/>
              <a:buChar char="Ø"/>
            </a:pPr>
            <a:r>
              <a:rPr lang="en-US" b="1" dirty="0">
                <a:effectLst>
                  <a:outerShdw blurRad="38100" dist="38100" dir="2700000" algn="tl">
                    <a:srgbClr val="000000">
                      <a:alpha val="43137"/>
                    </a:srgbClr>
                  </a:outerShdw>
                </a:effectLst>
                <a:latin typeface="Footlight MT Light" panose="0204060206030A020304" pitchFamily="18" charset="0"/>
              </a:rPr>
              <a:t> The message from the open little scroll</a:t>
            </a:r>
          </a:p>
          <a:p>
            <a:pPr lvl="1">
              <a:buFont typeface="Wingdings" panose="05000000000000000000" pitchFamily="2" charset="2"/>
              <a:buChar char="Ø"/>
            </a:pPr>
            <a:r>
              <a:rPr lang="en-US" b="1" dirty="0">
                <a:effectLst>
                  <a:outerShdw blurRad="38100" dist="38100" dir="2700000" algn="tl">
                    <a:srgbClr val="000000">
                      <a:alpha val="43137"/>
                    </a:srgbClr>
                  </a:outerShdw>
                </a:effectLst>
                <a:latin typeface="Footlight MT Light" panose="0204060206030A020304" pitchFamily="18" charset="0"/>
              </a:rPr>
              <a:t> </a:t>
            </a:r>
            <a:r>
              <a:rPr lang="en-US" dirty="0">
                <a:effectLst>
                  <a:outerShdw blurRad="38100" dist="38100" dir="2700000" algn="tl">
                    <a:srgbClr val="000000">
                      <a:alpha val="43137"/>
                    </a:srgbClr>
                  </a:outerShdw>
                </a:effectLst>
                <a:latin typeface="Footlight MT Light" panose="0204060206030A020304" pitchFamily="18" charset="0"/>
              </a:rPr>
              <a:t>This is not the other scroll</a:t>
            </a:r>
          </a:p>
          <a:p>
            <a:pPr lvl="1">
              <a:buFont typeface="Wingdings" panose="05000000000000000000" pitchFamily="2" charset="2"/>
              <a:buChar char="Ø"/>
            </a:pPr>
            <a:r>
              <a:rPr lang="en-US" dirty="0">
                <a:effectLst>
                  <a:outerShdw blurRad="38100" dist="38100" dir="2700000" algn="tl">
                    <a:srgbClr val="000000">
                      <a:alpha val="43137"/>
                    </a:srgbClr>
                  </a:outerShdw>
                </a:effectLst>
                <a:latin typeface="Footlight MT Light" panose="0204060206030A020304" pitchFamily="18" charset="0"/>
              </a:rPr>
              <a:t> There are no seals on this scroll, it’s open</a:t>
            </a:r>
          </a:p>
          <a:p>
            <a:pPr lvl="1">
              <a:buFont typeface="Wingdings" panose="05000000000000000000" pitchFamily="2" charset="2"/>
              <a:buChar char="Ø"/>
            </a:pPr>
            <a:r>
              <a:rPr lang="en-US" dirty="0">
                <a:effectLst>
                  <a:outerShdw blurRad="38100" dist="38100" dir="2700000" algn="tl">
                    <a:srgbClr val="000000">
                      <a:alpha val="43137"/>
                    </a:srgbClr>
                  </a:outerShdw>
                </a:effectLst>
                <a:latin typeface="Footlight MT Light" panose="0204060206030A020304" pitchFamily="18" charset="0"/>
              </a:rPr>
              <a:t>  This is the  message that the angel will be delivering</a:t>
            </a:r>
          </a:p>
        </p:txBody>
      </p:sp>
    </p:spTree>
    <p:extLst>
      <p:ext uri="{BB962C8B-B14F-4D97-AF65-F5344CB8AC3E}">
        <p14:creationId xmlns:p14="http://schemas.microsoft.com/office/powerpoint/2010/main" val="1271324321"/>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12492</TotalTime>
  <Words>798</Words>
  <Application>Microsoft Office PowerPoint</Application>
  <PresentationFormat>On-screen Show (4:3)</PresentationFormat>
  <Paragraphs>80</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The Book of Revelation</vt:lpstr>
      <vt:lpstr>Revelation 10:1-2 </vt:lpstr>
      <vt:lpstr>Another mighty angel</vt:lpstr>
      <vt:lpstr>Hebrews 1:4-13</vt:lpstr>
      <vt:lpstr>Hebrews 1:4-13</vt:lpstr>
      <vt:lpstr>Hebrews 1:4-13</vt:lpstr>
      <vt:lpstr>Another mighty angel</vt:lpstr>
      <vt:lpstr>Another mighty angel</vt:lpstr>
      <vt:lpstr>He stood with a foot on the sea, and a foot on the land</vt:lpstr>
      <vt:lpstr>Revelation 10:3-4</vt:lpstr>
      <vt:lpstr>The shout of victory, and the next set of judgements</vt:lpstr>
      <vt:lpstr>Revelation 10:5-7</vt:lpstr>
      <vt:lpstr>The angel swore an oath</vt:lpstr>
      <vt:lpstr>Revelation 10:8-11</vt:lpstr>
      <vt:lpstr>Revelation 10:8-11</vt:lpstr>
      <vt:lpstr>Why did John have to             eat the scroll?</vt:lpstr>
      <vt:lpstr>We will not know everything in this life, and we have to be okay with that</vt:lpstr>
      <vt:lpstr>Just like John, we will have to explain what we know</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Book of Revelation</dc:title>
  <dc:creator>Pastor</dc:creator>
  <cp:lastModifiedBy>N. Bloomfield Assembly of God</cp:lastModifiedBy>
  <cp:revision>78</cp:revision>
  <cp:lastPrinted>2022-04-18T15:08:19Z</cp:lastPrinted>
  <dcterms:created xsi:type="dcterms:W3CDTF">2022-02-02T15:48:15Z</dcterms:created>
  <dcterms:modified xsi:type="dcterms:W3CDTF">2022-04-21T16:34:43Z</dcterms:modified>
</cp:coreProperties>
</file>