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7" r:id="rId2"/>
    <p:sldId id="258" r:id="rId3"/>
    <p:sldId id="260" r:id="rId4"/>
    <p:sldId id="259" r:id="rId5"/>
    <p:sldId id="264" r:id="rId6"/>
    <p:sldId id="261" r:id="rId7"/>
    <p:sldId id="262" r:id="rId8"/>
    <p:sldId id="263" r:id="rId9"/>
    <p:sldId id="265" r:id="rId10"/>
    <p:sldId id="266" r:id="rId11"/>
    <p:sldId id="267" r:id="rId12"/>
    <p:sldId id="268" r:id="rId13"/>
    <p:sldId id="269"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1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01ED109-10A2-461B-AA2A-5DB17B7C6985}" type="datetimeFigureOut">
              <a:rPr lang="en-US" smtClean="0"/>
              <a:t>10/3/2021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F7DFB6B-6535-4A38-AC39-3074978E18F4}" type="slidenum">
              <a:rPr lang="en-US" smtClean="0"/>
              <a:t>‹#›</a:t>
            </a:fld>
            <a:endParaRPr lang="en-US"/>
          </a:p>
        </p:txBody>
      </p:sp>
    </p:spTree>
    <p:extLst>
      <p:ext uri="{BB962C8B-B14F-4D97-AF65-F5344CB8AC3E}">
        <p14:creationId xmlns:p14="http://schemas.microsoft.com/office/powerpoint/2010/main" val="41952903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BE9CB-6D84-4193-8E6C-51E64C9ED206}"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153610930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BE9CB-6D84-4193-8E6C-51E64C9ED206}"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439340340"/>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BE9CB-6D84-4193-8E6C-51E64C9ED206}"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3813877352"/>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BE9CB-6D84-4193-8E6C-51E64C9ED206}"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11077636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BE9CB-6D84-4193-8E6C-51E64C9ED206}"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2485045298"/>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BE9CB-6D84-4193-8E6C-51E64C9ED206}"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156475858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BE9CB-6D84-4193-8E6C-51E64C9ED206}"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134204576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BE9CB-6D84-4193-8E6C-51E64C9ED206}"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93392194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BE9CB-6D84-4193-8E6C-51E64C9ED206}"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3977566525"/>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BE9CB-6D84-4193-8E6C-51E64C9ED206}"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157785249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BE9CB-6D84-4193-8E6C-51E64C9ED206}"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64AF7-4932-40C6-A585-E3B90916D06F}" type="slidenum">
              <a:rPr lang="en-US" smtClean="0"/>
              <a:t>‹#›</a:t>
            </a:fld>
            <a:endParaRPr lang="en-US"/>
          </a:p>
        </p:txBody>
      </p:sp>
    </p:spTree>
    <p:extLst>
      <p:ext uri="{BB962C8B-B14F-4D97-AF65-F5344CB8AC3E}">
        <p14:creationId xmlns:p14="http://schemas.microsoft.com/office/powerpoint/2010/main" val="245280467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BE9CB-6D84-4193-8E6C-51E64C9ED206}" type="datetimeFigureOut">
              <a:rPr lang="en-US" smtClean="0"/>
              <a:t>10/3/2021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64AF7-4932-40C6-A585-E3B90916D06F}" type="slidenum">
              <a:rPr lang="en-US" smtClean="0"/>
              <a:t>‹#›</a:t>
            </a:fld>
            <a:endParaRPr lang="en-US"/>
          </a:p>
        </p:txBody>
      </p:sp>
    </p:spTree>
    <p:extLst>
      <p:ext uri="{BB962C8B-B14F-4D97-AF65-F5344CB8AC3E}">
        <p14:creationId xmlns:p14="http://schemas.microsoft.com/office/powerpoint/2010/main" val="158481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118" y="0"/>
            <a:ext cx="97526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BOOK OF REVELATION – GRAPHIC NOVEL on Beh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118" y="990600"/>
            <a:ext cx="9752662" cy="472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9144000" cy="1259354"/>
          </a:xfrm>
        </p:spPr>
        <p:txBody>
          <a:bodyPr>
            <a:normAutofit/>
          </a:bodyPr>
          <a:lstStyle/>
          <a:p>
            <a:r>
              <a:rPr lang="en-US" sz="6600" dirty="0" smtClean="0">
                <a:solidFill>
                  <a:schemeClr val="bg1"/>
                </a:solidFill>
                <a:effectLst>
                  <a:outerShdw blurRad="38100" dist="38100" dir="2700000" algn="tl">
                    <a:srgbClr val="000000">
                      <a:alpha val="43137"/>
                    </a:srgbClr>
                  </a:outerShdw>
                </a:effectLst>
                <a:latin typeface="Footlight MT Light" panose="0204060206030A020304" pitchFamily="18" charset="0"/>
              </a:rPr>
              <a:t>The Book of Revelation</a:t>
            </a:r>
            <a:endParaRPr lang="en-US" sz="6600" dirty="0">
              <a:solidFill>
                <a:schemeClr val="bg1"/>
              </a:solidFill>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4482" y="5791200"/>
            <a:ext cx="9144000" cy="990600"/>
          </a:xfrm>
        </p:spPr>
        <p:txBody>
          <a:bodyPr>
            <a:normAutofit/>
          </a:bodyPr>
          <a:lstStyle/>
          <a:p>
            <a:r>
              <a:rPr lang="en-US" sz="4400" dirty="0" smtClean="0">
                <a:solidFill>
                  <a:schemeClr val="bg1"/>
                </a:solidFill>
                <a:effectLst>
                  <a:outerShdw blurRad="38100" dist="38100" dir="2700000" algn="tl">
                    <a:srgbClr val="000000">
                      <a:alpha val="43137"/>
                    </a:srgbClr>
                  </a:outerShdw>
                </a:effectLst>
                <a:latin typeface="Footlight MT Light" panose="0204060206030A020304" pitchFamily="18" charset="0"/>
              </a:rPr>
              <a:t>A Sunday morning Sermon Series</a:t>
            </a:r>
          </a:p>
        </p:txBody>
      </p:sp>
    </p:spTree>
    <p:extLst>
      <p:ext uri="{BB962C8B-B14F-4D97-AF65-F5344CB8AC3E}">
        <p14:creationId xmlns:p14="http://schemas.microsoft.com/office/powerpoint/2010/main" val="89607370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Matthew 24:36-44</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noAutofit/>
          </a:bodyPr>
          <a:lstStyle/>
          <a:p>
            <a:pPr marL="0" indent="0" algn="ctr">
              <a:buNone/>
            </a:pPr>
            <a:r>
              <a:rPr lang="en-US" dirty="0" smtClean="0">
                <a:effectLst>
                  <a:outerShdw blurRad="38100" dist="38100" dir="2700000" algn="tl">
                    <a:srgbClr val="000000">
                      <a:alpha val="43137"/>
                    </a:srgbClr>
                  </a:outerShdw>
                </a:effectLst>
              </a:rPr>
              <a:t>together </a:t>
            </a:r>
            <a:r>
              <a:rPr lang="en-US" dirty="0">
                <a:effectLst>
                  <a:outerShdw blurRad="38100" dist="38100" dir="2700000" algn="tl">
                    <a:srgbClr val="000000">
                      <a:alpha val="43137"/>
                    </a:srgbClr>
                  </a:outerShdw>
                </a:effectLst>
              </a:rPr>
              <a:t>in the field; one will be taken, the other left. </a:t>
            </a:r>
            <a:r>
              <a:rPr lang="en-US" b="1" dirty="0">
                <a:effectLst>
                  <a:outerShdw blurRad="38100" dist="38100" dir="2700000" algn="tl">
                    <a:srgbClr val="000000">
                      <a:alpha val="43137"/>
                    </a:srgbClr>
                  </a:outerShdw>
                </a:effectLst>
              </a:rPr>
              <a:t>41</a:t>
            </a:r>
            <a:r>
              <a:rPr lang="en-US" dirty="0">
                <a:effectLst>
                  <a:outerShdw blurRad="38100" dist="38100" dir="2700000" algn="tl">
                    <a:srgbClr val="000000">
                      <a:alpha val="43137"/>
                    </a:srgbClr>
                  </a:outerShdw>
                </a:effectLst>
              </a:rPr>
              <a:t> Two women will be grinding flour at the mill; one will be taken, the other left. </a:t>
            </a:r>
            <a:r>
              <a:rPr lang="en-US" b="1" dirty="0">
                <a:effectLst>
                  <a:outerShdw blurRad="38100" dist="38100" dir="2700000" algn="tl">
                    <a:srgbClr val="000000">
                      <a:alpha val="43137"/>
                    </a:srgbClr>
                  </a:outerShdw>
                </a:effectLst>
              </a:rPr>
              <a:t>42</a:t>
            </a:r>
            <a:r>
              <a:rPr lang="en-US" dirty="0">
                <a:effectLst>
                  <a:outerShdw blurRad="38100" dist="38100" dir="2700000" algn="tl">
                    <a:srgbClr val="000000">
                      <a:alpha val="43137"/>
                    </a:srgbClr>
                  </a:outerShdw>
                </a:effectLst>
              </a:rPr>
              <a:t> “So you, too, must keep watch! For you don’t know what day your Lord is coming. </a:t>
            </a:r>
            <a:r>
              <a:rPr lang="en-US" b="1" dirty="0">
                <a:effectLst>
                  <a:outerShdw blurRad="38100" dist="38100" dir="2700000" algn="tl">
                    <a:srgbClr val="000000">
                      <a:alpha val="43137"/>
                    </a:srgbClr>
                  </a:outerShdw>
                </a:effectLst>
              </a:rPr>
              <a:t>43</a:t>
            </a:r>
            <a:r>
              <a:rPr lang="en-US" dirty="0">
                <a:effectLst>
                  <a:outerShdw blurRad="38100" dist="38100" dir="2700000" algn="tl">
                    <a:srgbClr val="000000">
                      <a:alpha val="43137"/>
                    </a:srgbClr>
                  </a:outerShdw>
                </a:effectLst>
              </a:rPr>
              <a:t> Understand this: If a homeowner knew exactly when a burglar was coming, he would keep watch and not permit his house to be broken into. </a:t>
            </a:r>
            <a:r>
              <a:rPr lang="en-US" b="1" dirty="0">
                <a:effectLst>
                  <a:outerShdw blurRad="38100" dist="38100" dir="2700000" algn="tl">
                    <a:srgbClr val="000000">
                      <a:alpha val="43137"/>
                    </a:srgbClr>
                  </a:outerShdw>
                </a:effectLst>
              </a:rPr>
              <a:t>44</a:t>
            </a:r>
            <a:r>
              <a:rPr lang="en-US" dirty="0">
                <a:effectLst>
                  <a:outerShdw blurRad="38100" dist="38100" dir="2700000" algn="tl">
                    <a:srgbClr val="000000">
                      <a:alpha val="43137"/>
                    </a:srgbClr>
                  </a:outerShdw>
                </a:effectLst>
              </a:rPr>
              <a:t> You also must be ready all the time, for the Son of Man will come when least expected.</a:t>
            </a:r>
          </a:p>
        </p:txBody>
      </p:sp>
    </p:spTree>
    <p:extLst>
      <p:ext uri="{BB962C8B-B14F-4D97-AF65-F5344CB8AC3E}">
        <p14:creationId xmlns:p14="http://schemas.microsoft.com/office/powerpoint/2010/main" val="171564065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3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We do not know when this event will happen</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 y="1905000"/>
            <a:ext cx="9134075"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Only the Father knows</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It means that it will take place in His perfect timing for it to happen!</a:t>
            </a:r>
          </a:p>
          <a:p>
            <a:pPr lvl="2">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it’s nothing that we can speed up or slow down.</a:t>
            </a:r>
            <a:endParaRPr lang="en-US" sz="32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We are now told that it will happen “</a:t>
            </a:r>
            <a:r>
              <a:rPr lang="en-US" sz="3600" b="1" smtClean="0">
                <a:effectLst>
                  <a:outerShdw blurRad="38100" dist="38100" dir="2700000" algn="tl">
                    <a:srgbClr val="000000">
                      <a:alpha val="43137"/>
                    </a:srgbClr>
                  </a:outerShdw>
                </a:effectLst>
                <a:latin typeface="Footlight MT Light" panose="0204060206030A020304" pitchFamily="18" charset="0"/>
              </a:rPr>
              <a:t>shortly</a:t>
            </a:r>
            <a:r>
              <a:rPr lang="en-US" sz="3600" b="1" smtClean="0">
                <a:effectLst>
                  <a:outerShdw blurRad="38100" dist="38100" dir="2700000" algn="tl">
                    <a:srgbClr val="000000">
                      <a:alpha val="43137"/>
                    </a:srgbClr>
                  </a:outerShdw>
                </a:effectLst>
                <a:latin typeface="Footlight MT Light" panose="0204060206030A020304" pitchFamily="18" charset="0"/>
              </a:rPr>
              <a:t>”</a:t>
            </a:r>
            <a:endParaRPr lang="en-US" sz="3600" b="1"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41138527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5" y="152400"/>
            <a:ext cx="9135374" cy="1143000"/>
          </a:xfrm>
        </p:spPr>
        <p:txBody>
          <a:bodyPr>
            <a:noAutofit/>
          </a:bodyPr>
          <a:lstStyle/>
          <a:p>
            <a:r>
              <a:rPr lang="en-US" sz="5500" dirty="0" smtClean="0">
                <a:effectLst>
                  <a:outerShdw blurRad="38100" dist="38100" dir="2700000" algn="tl">
                    <a:srgbClr val="000000">
                      <a:alpha val="43137"/>
                    </a:srgbClr>
                  </a:outerShdw>
                </a:effectLst>
                <a:latin typeface="Footlight MT Light" panose="0204060206030A020304" pitchFamily="18" charset="0"/>
              </a:rPr>
              <a:t>Remember this will effect 2 groups of people.</a:t>
            </a:r>
            <a:endParaRPr lang="en-US" sz="55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9925" y="1676400"/>
            <a:ext cx="9134075"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Those who are “taken”</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It happens in an instant – no time to prepare</a:t>
            </a: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a:t>
            </a:r>
            <a:r>
              <a:rPr lang="en-US" sz="3000" dirty="0" smtClean="0">
                <a:effectLst>
                  <a:outerShdw blurRad="38100" dist="38100" dir="2700000" algn="tl">
                    <a:srgbClr val="000000">
                      <a:alpha val="43137"/>
                    </a:srgbClr>
                  </a:outerShdw>
                </a:effectLst>
                <a:latin typeface="Footlight MT Light" panose="0204060206030A020304" pitchFamily="18" charset="0"/>
              </a:rPr>
              <a:t>He will come when least expected!”</a:t>
            </a:r>
            <a:endParaRPr lang="en-US" sz="3000"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They are removed from this earth and enter the presence of Jesus!</a:t>
            </a: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Those who are “left”</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They will be the ones who will go through what happens after Chapter 4 in the book of Revelation – they experience God’s wrath.</a:t>
            </a:r>
          </a:p>
          <a:p>
            <a:pPr lvl="1">
              <a:buFont typeface="Wingdings" panose="05000000000000000000" pitchFamily="2" charset="2"/>
              <a:buChar char="Ø"/>
            </a:pPr>
            <a:endParaRPr lang="en-US" sz="3600"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93481744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676" y="-152400"/>
            <a:ext cx="9135374" cy="1143000"/>
          </a:xfrm>
        </p:spPr>
        <p:txBody>
          <a:bodyPr>
            <a:noAutofit/>
          </a:bodyPr>
          <a:lstStyle/>
          <a:p>
            <a:r>
              <a:rPr lang="en-US" sz="4800" b="1" dirty="0" smtClean="0">
                <a:effectLst>
                  <a:outerShdw blurRad="38100" dist="38100" dir="2700000" algn="tl">
                    <a:srgbClr val="000000">
                      <a:alpha val="43137"/>
                    </a:srgbClr>
                  </a:outerShdw>
                </a:effectLst>
                <a:latin typeface="Footlight MT Light" panose="0204060206030A020304" pitchFamily="18" charset="0"/>
              </a:rPr>
              <a:t>It will be like it was before the flood</a:t>
            </a:r>
            <a:endParaRPr lang="en-US" sz="48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 y="1066800"/>
            <a:ext cx="9134075" cy="61722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a:t>
            </a:r>
            <a:r>
              <a:rPr lang="en-US" sz="3400" b="1" dirty="0" smtClean="0">
                <a:effectLst>
                  <a:outerShdw blurRad="38100" dist="38100" dir="2700000" algn="tl">
                    <a:srgbClr val="000000">
                      <a:alpha val="43137"/>
                    </a:srgbClr>
                  </a:outerShdw>
                </a:effectLst>
                <a:latin typeface="Footlight MT Light" panose="0204060206030A020304" pitchFamily="18" charset="0"/>
              </a:rPr>
              <a:t>Life will continue until that moment!</a:t>
            </a:r>
            <a:endParaRPr lang="en-US" sz="34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Life will be normal, with all its normal events.</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400" b="1" dirty="0">
                <a:effectLst>
                  <a:outerShdw blurRad="38100" dist="38100" dir="2700000" algn="tl">
                    <a:srgbClr val="000000">
                      <a:alpha val="43137"/>
                    </a:srgbClr>
                  </a:outerShdw>
                </a:effectLst>
                <a:latin typeface="Footlight MT Light" panose="0204060206030A020304" pitchFamily="18" charset="0"/>
              </a:rPr>
              <a:t>The Godly will be kept safe from that judgement</a:t>
            </a:r>
            <a:r>
              <a:rPr lang="en-US" sz="3400" b="1" dirty="0" smtClean="0">
                <a:effectLst>
                  <a:outerShdw blurRad="38100" dist="38100" dir="2700000" algn="tl">
                    <a:srgbClr val="000000">
                      <a:alpha val="43137"/>
                    </a:srgbClr>
                  </a:outerShdw>
                </a:effectLst>
                <a:latin typeface="Footlight MT Light" panose="0204060206030A020304" pitchFamily="18" charset="0"/>
              </a:rPr>
              <a:t>!</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Noah didn’t feel one rain drop, He was safe on the Ark, and God shut the door to keep him safe!</a:t>
            </a:r>
            <a:endParaRPr lang="en-US"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a:t>
            </a:r>
            <a:r>
              <a:rPr lang="en-US" sz="3400" b="1" dirty="0" smtClean="0">
                <a:effectLst>
                  <a:outerShdw blurRad="38100" dist="38100" dir="2700000" algn="tl">
                    <a:srgbClr val="000000">
                      <a:alpha val="43137"/>
                    </a:srgbClr>
                  </a:outerShdw>
                </a:effectLst>
                <a:latin typeface="Footlight MT Light" panose="0204060206030A020304" pitchFamily="18" charset="0"/>
              </a:rPr>
              <a:t>Those who rejected God will face the judgement</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That is what happened with the flood, and Jesus said it will be like this.</a:t>
            </a:r>
          </a:p>
        </p:txBody>
      </p:sp>
    </p:spTree>
    <p:extLst>
      <p:ext uri="{BB962C8B-B14F-4D97-AF65-F5344CB8AC3E}">
        <p14:creationId xmlns:p14="http://schemas.microsoft.com/office/powerpoint/2010/main" val="22457239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5" y="152400"/>
            <a:ext cx="9135374" cy="1143000"/>
          </a:xfrm>
        </p:spPr>
        <p:txBody>
          <a:bodyPr>
            <a:noAutofit/>
          </a:bodyPr>
          <a:lstStyle/>
          <a:p>
            <a:r>
              <a:rPr lang="en-US" sz="5500" dirty="0" smtClean="0">
                <a:effectLst>
                  <a:outerShdw blurRad="38100" dist="38100" dir="2700000" algn="tl">
                    <a:srgbClr val="000000">
                      <a:alpha val="43137"/>
                    </a:srgbClr>
                  </a:outerShdw>
                </a:effectLst>
                <a:latin typeface="Footlight MT Light" panose="0204060206030A020304" pitchFamily="18" charset="0"/>
              </a:rPr>
              <a:t>Are you ready for Jesus to return on the clouds?</a:t>
            </a:r>
            <a:endParaRPr lang="en-US" sz="55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9925" y="1676400"/>
            <a:ext cx="9134075"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You either are or you are not.</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It happens to fast to get ready for it!</a:t>
            </a:r>
            <a:endParaRPr lang="en-US" sz="3000"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You have to live ready!</a:t>
            </a: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If you feel any fear or hesitancy that’s the Holy Spirit talking to you today.</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God is reminding us today to be ready</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Are you?</a:t>
            </a:r>
          </a:p>
          <a:p>
            <a:pPr lvl="1">
              <a:buFont typeface="Wingdings" panose="05000000000000000000" pitchFamily="2" charset="2"/>
              <a:buChar char="Ø"/>
            </a:pPr>
            <a:endParaRPr lang="en-US" sz="3600"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617372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Revelation 1:8</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“I am the Alpha and the Omega—the beginning and the end,” says the Lord God. “I am the one who is, who always was, and who is still to come—the Almighty One.” </a:t>
            </a:r>
          </a:p>
        </p:txBody>
      </p:sp>
    </p:spTree>
    <p:extLst>
      <p:ext uri="{BB962C8B-B14F-4D97-AF65-F5344CB8AC3E}">
        <p14:creationId xmlns:p14="http://schemas.microsoft.com/office/powerpoint/2010/main" val="2948600920"/>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152400"/>
            <a:ext cx="9135374" cy="1143000"/>
          </a:xfrm>
        </p:spPr>
        <p:txBody>
          <a:bodyPr>
            <a:noAutofit/>
          </a:bodyPr>
          <a:lstStyle/>
          <a:p>
            <a:r>
              <a:rPr lang="en-US" sz="5000" dirty="0" smtClean="0">
                <a:effectLst>
                  <a:outerShdw blurRad="38100" dist="38100" dir="2700000" algn="tl">
                    <a:srgbClr val="000000">
                      <a:alpha val="43137"/>
                    </a:srgbClr>
                  </a:outerShdw>
                </a:effectLst>
                <a:latin typeface="Footlight MT Light" panose="0204060206030A020304" pitchFamily="18" charset="0"/>
              </a:rPr>
              <a:t>This is our conformation that we will indeed be with Him forever!</a:t>
            </a:r>
            <a:endParaRPr lang="en-US" sz="5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 y="1676400"/>
            <a:ext cx="9134075" cy="65532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This has been His plan from the very beginning!</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He did everything to make this a reality for us!</a:t>
            </a:r>
            <a:endParaRPr lang="en-US" sz="36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He is the Almighty!</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He has the ability to  save those who believe</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He has the ability to judge those who do not</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We can know that everything that Jesus said will happen</a:t>
            </a:r>
          </a:p>
        </p:txBody>
      </p:sp>
    </p:spTree>
    <p:extLst>
      <p:ext uri="{BB962C8B-B14F-4D97-AF65-F5344CB8AC3E}">
        <p14:creationId xmlns:p14="http://schemas.microsoft.com/office/powerpoint/2010/main" val="26524381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Revelation 1:7</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Look! He comes with the clouds of heaven. And everyone will see him— even those who pierced him. And all the nations of the world will mourn for him. Yes! Amen! </a:t>
            </a:r>
            <a:r>
              <a:rPr lang="en-US" dirty="0" smtClean="0">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28479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3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He comes with the             clouds of heaven</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0" y="1676400"/>
            <a:ext cx="9144000" cy="5638800"/>
          </a:xfrm>
        </p:spPr>
        <p:txBody>
          <a:bodyPr>
            <a:normAutofit/>
          </a:bodyPr>
          <a:lstStyle/>
          <a:p>
            <a:pPr>
              <a:buFont typeface="Wingdings" panose="05000000000000000000" pitchFamily="2" charset="2"/>
              <a:buChar char="Ø"/>
            </a:pPr>
            <a:r>
              <a:rPr lang="en-US" sz="4000"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Clouds in the Old Testament were a symbol of God’s presence and His glory</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Pillar of cloud that lead Israel out of Egypt</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The cloud over Mt. Sinai</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The cloud that covered the Tabernacle when God spoke with Moses</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The cloud that covered the Temple when it was dedicated.</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Ezekiel’s  vision of God that started in a cloud.</a:t>
            </a:r>
          </a:p>
        </p:txBody>
      </p:sp>
    </p:spTree>
    <p:extLst>
      <p:ext uri="{BB962C8B-B14F-4D97-AF65-F5344CB8AC3E}">
        <p14:creationId xmlns:p14="http://schemas.microsoft.com/office/powerpoint/2010/main" val="5798828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3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He comes with the             clouds of heaven</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 y="1600200"/>
            <a:ext cx="9134075" cy="5638800"/>
          </a:xfrm>
        </p:spPr>
        <p:txBody>
          <a:bodyPr>
            <a:normAutofit/>
          </a:bodyPr>
          <a:lstStyle/>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The difference between Jesus </a:t>
            </a:r>
            <a:r>
              <a:rPr lang="en-US" sz="3600" b="1" dirty="0" smtClean="0">
                <a:effectLst>
                  <a:outerShdw blurRad="38100" dist="38100" dir="2700000" algn="tl">
                    <a:srgbClr val="000000">
                      <a:alpha val="43137"/>
                    </a:srgbClr>
                  </a:outerShdw>
                </a:effectLst>
                <a:latin typeface="Footlight MT Light" panose="0204060206030A020304" pitchFamily="18" charset="0"/>
              </a:rPr>
              <a:t>coming, </a:t>
            </a:r>
            <a:r>
              <a:rPr lang="en-US" sz="3600" b="1" dirty="0">
                <a:effectLst>
                  <a:outerShdw blurRad="38100" dist="38100" dir="2700000" algn="tl">
                    <a:srgbClr val="000000">
                      <a:alpha val="43137"/>
                    </a:srgbClr>
                  </a:outerShdw>
                </a:effectLst>
                <a:latin typeface="Footlight MT Light" panose="0204060206030A020304" pitchFamily="18" charset="0"/>
              </a:rPr>
              <a:t>and Jesus coming.</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The physical return of Jesus to earth where He will rule and reign for 1,000 years</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The return in the clouds to come and get His bride, the </a:t>
            </a:r>
            <a:r>
              <a:rPr lang="en-US" sz="3200" dirty="0" smtClean="0">
                <a:effectLst>
                  <a:outerShdw blurRad="38100" dist="38100" dir="2700000" algn="tl">
                    <a:srgbClr val="000000">
                      <a:alpha val="43137"/>
                    </a:srgbClr>
                  </a:outerShdw>
                </a:effectLst>
                <a:latin typeface="Footlight MT Light" panose="0204060206030A020304" pitchFamily="18" charset="0"/>
              </a:rPr>
              <a:t>church</a:t>
            </a:r>
            <a:endParaRPr lang="en-US" sz="3200" b="1" dirty="0" smtClean="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This is a reference to Jesus returning for His church</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W</a:t>
            </a:r>
            <a:r>
              <a:rPr lang="en-US" sz="3200" dirty="0" smtClean="0">
                <a:effectLst>
                  <a:outerShdw blurRad="38100" dist="38100" dir="2700000" algn="tl">
                    <a:srgbClr val="000000">
                      <a:alpha val="43137"/>
                    </a:srgbClr>
                  </a:outerShdw>
                </a:effectLst>
                <a:latin typeface="Footlight MT Light" panose="0204060206030A020304" pitchFamily="18" charset="0"/>
              </a:rPr>
              <a:t>e will be in His presence forever!</a:t>
            </a:r>
          </a:p>
          <a:p>
            <a:pPr lvl="1">
              <a:buFont typeface="Wingdings" panose="05000000000000000000" pitchFamily="2" charset="2"/>
              <a:buChar char="Ø"/>
            </a:pPr>
            <a:endParaRPr lang="en-US" sz="3600"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951934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626" y="-1524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Every Eye will see Him</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9925" y="1066800"/>
            <a:ext cx="9134075" cy="6019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Everyone on earth will see this event happen</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It will happen in such a way that everyone everywhere will see this event happening</a:t>
            </a: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sz="3000" dirty="0" smtClean="0">
                <a:effectLst>
                  <a:outerShdw blurRad="38100" dist="38100" dir="2700000" algn="tl">
                    <a:srgbClr val="000000">
                      <a:alpha val="43137"/>
                    </a:srgbClr>
                  </a:outerShdw>
                </a:effectLst>
                <a:latin typeface="Footlight MT Light" panose="0204060206030A020304" pitchFamily="18" charset="0"/>
              </a:rPr>
              <a:t>Either from the clouds or from the earth!</a:t>
            </a:r>
            <a:endParaRPr lang="en-US" sz="30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There will be mourning</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This event will affect two groups of people that will have two very different reactions</a:t>
            </a: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Before we get there, we first have to establish what we are talking about, and to do that we have to begin with what Jesus said!</a:t>
            </a:r>
          </a:p>
          <a:p>
            <a:pPr lvl="1">
              <a:buFont typeface="Wingdings" panose="05000000000000000000" pitchFamily="2" charset="2"/>
              <a:buChar char="Ø"/>
            </a:pPr>
            <a:endParaRPr lang="en-US" sz="3600"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0832247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Mark 14:62</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Jesus said, “I AM . And you will see the Son of Man seated in the place of power at God’s right hand and coming on the clouds of heaven. ”</a:t>
            </a:r>
          </a:p>
        </p:txBody>
      </p:sp>
    </p:spTree>
    <p:extLst>
      <p:ext uri="{BB962C8B-B14F-4D97-AF65-F5344CB8AC3E}">
        <p14:creationId xmlns:p14="http://schemas.microsoft.com/office/powerpoint/2010/main" val="107374650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1 Thessalonians 4:16-17</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For the Lord himself will come down from heaven with a commanding shout, with the voice of the archangel, and with the trumpet call of God. First, the believers who have died will rise from their graves. </a:t>
            </a:r>
            <a:r>
              <a:rPr lang="en-US" b="1" dirty="0">
                <a:effectLst>
                  <a:outerShdw blurRad="38100" dist="38100" dir="2700000" algn="tl">
                    <a:srgbClr val="000000">
                      <a:alpha val="43137"/>
                    </a:srgbClr>
                  </a:outerShdw>
                </a:effectLst>
              </a:rPr>
              <a:t>17</a:t>
            </a:r>
            <a:r>
              <a:rPr lang="en-US" dirty="0">
                <a:effectLst>
                  <a:outerShdw blurRad="38100" dist="38100" dir="2700000" algn="tl">
                    <a:srgbClr val="000000">
                      <a:alpha val="43137"/>
                    </a:srgbClr>
                  </a:outerShdw>
                </a:effectLst>
              </a:rPr>
              <a:t> Then, together with them, we who are still alive and remain on the earth will be caught up in the clouds to meet the Lord in the air. Then we will be with the Lord forever.</a:t>
            </a:r>
          </a:p>
        </p:txBody>
      </p:sp>
    </p:spTree>
    <p:extLst>
      <p:ext uri="{BB962C8B-B14F-4D97-AF65-F5344CB8AC3E}">
        <p14:creationId xmlns:p14="http://schemas.microsoft.com/office/powerpoint/2010/main" val="352882455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616" y="-1524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The Rapture of the church</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 y="1066800"/>
            <a:ext cx="9134075" cy="5638800"/>
          </a:xfrm>
        </p:spPr>
        <p:txBody>
          <a:bodyPr>
            <a:normAutofit fontScale="92500" lnSpcReduction="10000"/>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The next event in church history</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This has to take place before everything else happens!</a:t>
            </a: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Two things happen at almost the same time</a:t>
            </a:r>
            <a:endParaRPr lang="en-US" sz="3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First, the believers already in Heaven will get their new bodies.</a:t>
            </a:r>
            <a:endParaRPr lang="en-US" sz="3200"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Second, we who are earth will be caught up in the clouds to meet Jesus!</a:t>
            </a: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sz="3200" dirty="0" smtClean="0">
                <a:effectLst>
                  <a:outerShdw blurRad="38100" dist="38100" dir="2700000" algn="tl">
                    <a:srgbClr val="000000">
                      <a:alpha val="43137"/>
                    </a:srgbClr>
                  </a:outerShdw>
                </a:effectLst>
                <a:latin typeface="Footlight MT Light" panose="0204060206030A020304" pitchFamily="18" charset="0"/>
              </a:rPr>
              <a:t>We get our new bodies on the way up!</a:t>
            </a: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We get to be with Jesus forever</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F</a:t>
            </a:r>
            <a:r>
              <a:rPr lang="en-US" sz="3200" dirty="0" smtClean="0">
                <a:effectLst>
                  <a:outerShdw blurRad="38100" dist="38100" dir="2700000" algn="tl">
                    <a:srgbClr val="000000">
                      <a:alpha val="43137"/>
                    </a:srgbClr>
                  </a:outerShdw>
                </a:effectLst>
                <a:latin typeface="Footlight MT Light" panose="0204060206030A020304" pitchFamily="18" charset="0"/>
              </a:rPr>
              <a:t>orever is forever!</a:t>
            </a:r>
          </a:p>
          <a:p>
            <a:pPr lvl="1">
              <a:buFont typeface="Wingdings" panose="05000000000000000000" pitchFamily="2" charset="2"/>
              <a:buChar char="Ø"/>
            </a:pPr>
            <a:endParaRPr lang="en-US" sz="3600" dirty="0" smtClean="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1362713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Matthew 24:36-44</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noAutofit/>
          </a:bodyPr>
          <a:lstStyle/>
          <a:p>
            <a:pPr marL="0" indent="0" algn="ctr">
              <a:buNone/>
            </a:pPr>
            <a:r>
              <a:rPr lang="en-US" dirty="0">
                <a:effectLst>
                  <a:outerShdw blurRad="38100" dist="38100" dir="2700000" algn="tl">
                    <a:srgbClr val="000000">
                      <a:alpha val="43137"/>
                    </a:srgbClr>
                  </a:outerShdw>
                </a:effectLst>
              </a:rPr>
              <a:t>“However, no one knows the day or hour when these things will happen, not even the angels in heaven or the Son himself. Only the Father knows. </a:t>
            </a:r>
            <a:r>
              <a:rPr lang="en-US" b="1" dirty="0">
                <a:effectLst>
                  <a:outerShdw blurRad="38100" dist="38100" dir="2700000" algn="tl">
                    <a:srgbClr val="000000">
                      <a:alpha val="43137"/>
                    </a:srgbClr>
                  </a:outerShdw>
                </a:effectLst>
              </a:rPr>
              <a:t>37</a:t>
            </a:r>
            <a:r>
              <a:rPr lang="en-US" dirty="0">
                <a:effectLst>
                  <a:outerShdw blurRad="38100" dist="38100" dir="2700000" algn="tl">
                    <a:srgbClr val="000000">
                      <a:alpha val="43137"/>
                    </a:srgbClr>
                  </a:outerShdw>
                </a:effectLst>
              </a:rPr>
              <a:t> “When the Son of Man returns, it will be like it was in Noah’s day. </a:t>
            </a:r>
            <a:r>
              <a:rPr lang="en-US" b="1" dirty="0">
                <a:effectLst>
                  <a:outerShdw blurRad="38100" dist="38100" dir="2700000" algn="tl">
                    <a:srgbClr val="000000">
                      <a:alpha val="43137"/>
                    </a:srgbClr>
                  </a:outerShdw>
                </a:effectLst>
              </a:rPr>
              <a:t>38</a:t>
            </a:r>
            <a:r>
              <a:rPr lang="en-US" dirty="0">
                <a:effectLst>
                  <a:outerShdw blurRad="38100" dist="38100" dir="2700000" algn="tl">
                    <a:srgbClr val="000000">
                      <a:alpha val="43137"/>
                    </a:srgbClr>
                  </a:outerShdw>
                </a:effectLst>
              </a:rPr>
              <a:t> In those days before the flood, the people were enjoying banquets and parties and weddings right up to the time Noah entered his boat. </a:t>
            </a:r>
            <a:r>
              <a:rPr lang="en-US" b="1" dirty="0">
                <a:effectLst>
                  <a:outerShdw blurRad="38100" dist="38100" dir="2700000" algn="tl">
                    <a:srgbClr val="000000">
                      <a:alpha val="43137"/>
                    </a:srgbClr>
                  </a:outerShdw>
                </a:effectLst>
              </a:rPr>
              <a:t>39</a:t>
            </a:r>
            <a:r>
              <a:rPr lang="en-US" dirty="0">
                <a:effectLst>
                  <a:outerShdw blurRad="38100" dist="38100" dir="2700000" algn="tl">
                    <a:srgbClr val="000000">
                      <a:alpha val="43137"/>
                    </a:srgbClr>
                  </a:outerShdw>
                </a:effectLst>
              </a:rPr>
              <a:t> People didn’t realize what was going to happen until the flood came and swept them all away. That is the way it will be when the Son of Man comes. </a:t>
            </a:r>
            <a:r>
              <a:rPr lang="en-US" b="1" dirty="0">
                <a:effectLst>
                  <a:outerShdw blurRad="38100" dist="38100" dir="2700000" algn="tl">
                    <a:srgbClr val="000000">
                      <a:alpha val="43137"/>
                    </a:srgbClr>
                  </a:outerShdw>
                </a:effectLst>
              </a:rPr>
              <a:t>40</a:t>
            </a:r>
            <a:r>
              <a:rPr lang="en-US" dirty="0">
                <a:effectLst>
                  <a:outerShdw blurRad="38100" dist="38100" dir="2700000" algn="tl">
                    <a:srgbClr val="000000">
                      <a:alpha val="43137"/>
                    </a:srgbClr>
                  </a:outerShdw>
                </a:effectLst>
              </a:rPr>
              <a:t> “Two men will be </a:t>
            </a:r>
            <a:r>
              <a:rPr lang="en-US" dirty="0" smtClean="0">
                <a:effectLst>
                  <a:outerShdw blurRad="38100" dist="38100" dir="2700000" algn="tl">
                    <a:srgbClr val="000000">
                      <a:alpha val="43137"/>
                    </a:srgbClr>
                  </a:outerShdw>
                </a:effectLst>
              </a:rPr>
              <a:t>working</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9907839"/>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2834</TotalTime>
  <Words>902</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Book of Revelation</vt:lpstr>
      <vt:lpstr>Revelation 1:7</vt:lpstr>
      <vt:lpstr>He comes with the             clouds of heaven</vt:lpstr>
      <vt:lpstr>He comes with the             clouds of heaven</vt:lpstr>
      <vt:lpstr>Every Eye will see Him</vt:lpstr>
      <vt:lpstr>Mark 14:62</vt:lpstr>
      <vt:lpstr>1 Thessalonians 4:16-17</vt:lpstr>
      <vt:lpstr>The Rapture of the church</vt:lpstr>
      <vt:lpstr>Matthew 24:36-44</vt:lpstr>
      <vt:lpstr>Matthew 24:36-44</vt:lpstr>
      <vt:lpstr>We do not know when this event will happen</vt:lpstr>
      <vt:lpstr>Remember this will effect 2 groups of people.</vt:lpstr>
      <vt:lpstr>It will be like it was before the flood</vt:lpstr>
      <vt:lpstr>Are you ready for Jesus to return on the clouds?</vt:lpstr>
      <vt:lpstr>Revelation 1:8</vt:lpstr>
      <vt:lpstr>This is our conformation that we will indeed be with Him forever!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Pastor</dc:creator>
  <cp:lastModifiedBy>N. Bloomfield Assembly of God</cp:lastModifiedBy>
  <cp:revision>21</cp:revision>
  <cp:lastPrinted>2021-09-28T15:00:59Z</cp:lastPrinted>
  <dcterms:created xsi:type="dcterms:W3CDTF">2021-09-27T14:03:32Z</dcterms:created>
  <dcterms:modified xsi:type="dcterms:W3CDTF">2021-10-03T12:37:55Z</dcterms:modified>
</cp:coreProperties>
</file>