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7" r:id="rId2"/>
    <p:sldId id="259" r:id="rId3"/>
    <p:sldId id="260" r:id="rId4"/>
    <p:sldId id="261" r:id="rId5"/>
    <p:sldId id="262" r:id="rId6"/>
    <p:sldId id="263" r:id="rId7"/>
    <p:sldId id="258" r:id="rId8"/>
    <p:sldId id="264" r:id="rId9"/>
    <p:sldId id="265" r:id="rId10"/>
    <p:sldId id="266" r:id="rId11"/>
    <p:sldId id="277" r:id="rId12"/>
    <p:sldId id="278" r:id="rId13"/>
    <p:sldId id="267" r:id="rId14"/>
    <p:sldId id="268" r:id="rId15"/>
    <p:sldId id="269" r:id="rId16"/>
    <p:sldId id="270" r:id="rId17"/>
    <p:sldId id="271" r:id="rId18"/>
    <p:sldId id="272" r:id="rId19"/>
    <p:sldId id="273" r:id="rId20"/>
    <p:sldId id="279" r:id="rId21"/>
    <p:sldId id="275" r:id="rId22"/>
    <p:sldId id="276"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1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3C4DB82-AF10-4EE6-A3C7-AFD49BFB488C}" type="datetimeFigureOut">
              <a:rPr lang="en-US" smtClean="0"/>
              <a:t>7/9/2020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C3DE5B6-4CD4-420B-9121-3A241F405EB4}" type="slidenum">
              <a:rPr lang="en-US" smtClean="0"/>
              <a:t>‹#›</a:t>
            </a:fld>
            <a:endParaRPr lang="en-US"/>
          </a:p>
        </p:txBody>
      </p:sp>
    </p:spTree>
    <p:extLst>
      <p:ext uri="{BB962C8B-B14F-4D97-AF65-F5344CB8AC3E}">
        <p14:creationId xmlns:p14="http://schemas.microsoft.com/office/powerpoint/2010/main" val="29227989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033C17-A1CA-49E9-A91C-B60F72DDF153}"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62708015"/>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33C17-A1CA-49E9-A91C-B60F72DDF153}"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2323335124"/>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33C17-A1CA-49E9-A91C-B60F72DDF153}"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1932541097"/>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33C17-A1CA-49E9-A91C-B60F72DDF153}"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296841040"/>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33C17-A1CA-49E9-A91C-B60F72DDF153}"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4144244265"/>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033C17-A1CA-49E9-A91C-B60F72DDF153}"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2657979816"/>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033C17-A1CA-49E9-A91C-B60F72DDF153}" type="datetimeFigureOut">
              <a:rPr lang="en-US" smtClean="0"/>
              <a:t>7/9/2020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4023608408"/>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033C17-A1CA-49E9-A91C-B60F72DDF153}" type="datetimeFigureOut">
              <a:rPr lang="en-US" smtClean="0"/>
              <a:t>7/9/2020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2336640728"/>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33C17-A1CA-49E9-A91C-B60F72DDF153}" type="datetimeFigureOut">
              <a:rPr lang="en-US" smtClean="0"/>
              <a:t>7/9/2020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3465354997"/>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33C17-A1CA-49E9-A91C-B60F72DDF153}"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2437921826"/>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33C17-A1CA-49E9-A91C-B60F72DDF153}"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B1A11-C435-4FC9-A3D0-1C37C91570F7}" type="slidenum">
              <a:rPr lang="en-US" smtClean="0"/>
              <a:t>‹#›</a:t>
            </a:fld>
            <a:endParaRPr lang="en-US"/>
          </a:p>
        </p:txBody>
      </p:sp>
    </p:spTree>
    <p:extLst>
      <p:ext uri="{BB962C8B-B14F-4D97-AF65-F5344CB8AC3E}">
        <p14:creationId xmlns:p14="http://schemas.microsoft.com/office/powerpoint/2010/main" val="1412137306"/>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33C17-A1CA-49E9-A91C-B60F72DDF153}" type="datetimeFigureOut">
              <a:rPr lang="en-US" smtClean="0"/>
              <a:t>7/9/2020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B1A11-C435-4FC9-A3D0-1C37C91570F7}" type="slidenum">
              <a:rPr lang="en-US" smtClean="0"/>
              <a:t>‹#›</a:t>
            </a:fld>
            <a:endParaRPr lang="en-US"/>
          </a:p>
        </p:txBody>
      </p:sp>
    </p:spTree>
    <p:extLst>
      <p:ext uri="{BB962C8B-B14F-4D97-AF65-F5344CB8AC3E}">
        <p14:creationId xmlns:p14="http://schemas.microsoft.com/office/powerpoint/2010/main" val="1892967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rown of thor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600200" y="533400"/>
            <a:ext cx="6705600" cy="1470025"/>
          </a:xfrm>
        </p:spPr>
        <p:txBody>
          <a:bodyPr>
            <a:normAutofit/>
          </a:bodyPr>
          <a:lstStyle/>
          <a:p>
            <a:r>
              <a:rPr lang="en-US" sz="8000" dirty="0" smtClean="0">
                <a:effectLst>
                  <a:outerShdw blurRad="38100" dist="38100" dir="2700000" algn="tl">
                    <a:srgbClr val="000000">
                      <a:alpha val="43137"/>
                    </a:srgbClr>
                  </a:outerShdw>
                </a:effectLst>
                <a:latin typeface="Californian FB" panose="0207040306080B030204" pitchFamily="18" charset="0"/>
              </a:rPr>
              <a:t>The Last Year</a:t>
            </a:r>
            <a:endParaRPr lang="en-US" sz="8000" dirty="0">
              <a:effectLst>
                <a:outerShdw blurRad="38100" dist="38100" dir="2700000" algn="tl">
                  <a:srgbClr val="000000">
                    <a:alpha val="43137"/>
                  </a:srgbClr>
                </a:outerShdw>
              </a:effectLst>
              <a:latin typeface="Californian FB" panose="0207040306080B030204" pitchFamily="18" charset="0"/>
            </a:endParaRPr>
          </a:p>
        </p:txBody>
      </p:sp>
      <p:sp>
        <p:nvSpPr>
          <p:cNvPr id="3" name="Subtitle 2"/>
          <p:cNvSpPr>
            <a:spLocks noGrp="1"/>
          </p:cNvSpPr>
          <p:nvPr>
            <p:ph type="subTitle" idx="1"/>
          </p:nvPr>
        </p:nvSpPr>
        <p:spPr>
          <a:xfrm>
            <a:off x="0" y="4800600"/>
            <a:ext cx="3352800" cy="1752600"/>
          </a:xfrm>
        </p:spPr>
        <p:txBody>
          <a:bodyPr>
            <a:normAutofit/>
          </a:bodyPr>
          <a:lstStyle/>
          <a:p>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4012352"/>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755" y="-152400"/>
            <a:ext cx="9144000" cy="1752600"/>
          </a:xfrm>
        </p:spPr>
        <p:txBody>
          <a:bodyPr>
            <a:noAutofit/>
          </a:bodyPr>
          <a:lstStyle/>
          <a:p>
            <a:r>
              <a:rPr lang="en-US" sz="6000" b="1" dirty="0" smtClean="0">
                <a:effectLst>
                  <a:outerShdw blurRad="38100" dist="38100" dir="2700000" algn="tl">
                    <a:srgbClr val="000000">
                      <a:alpha val="43137"/>
                    </a:srgbClr>
                  </a:outerShdw>
                </a:effectLst>
                <a:latin typeface="Californian FB" panose="0207040306080B030204" pitchFamily="18" charset="0"/>
              </a:rPr>
              <a:t>If you want to be perfect?</a:t>
            </a:r>
            <a:endParaRPr lang="en-US" sz="60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2400" y="1676400"/>
            <a:ext cx="8350370" cy="8572499"/>
          </a:xfrm>
        </p:spPr>
        <p:txBody>
          <a:bodyPr>
            <a:noAutofit/>
          </a:bodyPr>
          <a:lstStyle/>
          <a:p>
            <a:r>
              <a:rPr lang="en-US" sz="3600" dirty="0" smtClean="0">
                <a:effectLst>
                  <a:outerShdw blurRad="38100" dist="38100" dir="2700000" algn="tl">
                    <a:srgbClr val="000000">
                      <a:alpha val="43137"/>
                    </a:srgbClr>
                  </a:outerShdw>
                </a:effectLst>
                <a:latin typeface="Californian FB" panose="0207040306080B030204" pitchFamily="18" charset="0"/>
              </a:rPr>
              <a:t>Complete in all of its parts</a:t>
            </a:r>
          </a:p>
          <a:p>
            <a:pPr lvl="1"/>
            <a:r>
              <a:rPr lang="en-US" sz="3600" dirty="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Since he wasn’t complete, something was missing from his life!</a:t>
            </a:r>
          </a:p>
          <a:p>
            <a:r>
              <a:rPr lang="en-US" sz="3600" dirty="0" smtClean="0">
                <a:effectLst>
                  <a:outerShdw blurRad="38100" dist="38100" dir="2700000" algn="tl">
                    <a:srgbClr val="000000">
                      <a:alpha val="43137"/>
                    </a:srgbClr>
                  </a:outerShdw>
                </a:effectLst>
                <a:latin typeface="Californian FB" panose="0207040306080B030204" pitchFamily="18" charset="0"/>
              </a:rPr>
              <a:t>God wants to make us complete</a:t>
            </a:r>
          </a:p>
          <a:p>
            <a:pPr lvl="1"/>
            <a:r>
              <a:rPr lang="en-US" sz="3600" i="1" dirty="0" smtClean="0">
                <a:effectLst>
                  <a:outerShdw blurRad="38100" dist="38100" dir="2700000" algn="tl">
                    <a:srgbClr val="000000">
                      <a:alpha val="43137"/>
                    </a:srgbClr>
                  </a:outerShdw>
                </a:effectLst>
                <a:latin typeface="Californian FB" panose="0207040306080B030204" pitchFamily="18" charset="0"/>
              </a:rPr>
              <a:t> He want’s us to grow and become who He created us to be</a:t>
            </a:r>
          </a:p>
          <a:p>
            <a:pPr lvl="1"/>
            <a:r>
              <a:rPr lang="en-US" sz="3600" i="1" dirty="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We have to understand that we are not “perfect” yet!</a:t>
            </a:r>
          </a:p>
        </p:txBody>
      </p:sp>
    </p:spTree>
    <p:extLst>
      <p:ext uri="{BB962C8B-B14F-4D97-AF65-F5344CB8AC3E}">
        <p14:creationId xmlns:p14="http://schemas.microsoft.com/office/powerpoint/2010/main" val="170386387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755" y="-1524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Sell all you have and give to the poor</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2400" y="2362200"/>
            <a:ext cx="8350370" cy="7886699"/>
          </a:xfrm>
        </p:spPr>
        <p:txBody>
          <a:bodyPr>
            <a:noAutofit/>
          </a:bodyPr>
          <a:lstStyle/>
          <a:p>
            <a:r>
              <a:rPr lang="en-US" sz="4000" dirty="0" smtClean="0">
                <a:effectLst>
                  <a:outerShdw blurRad="38100" dist="38100" dir="2700000" algn="tl">
                    <a:srgbClr val="000000">
                      <a:alpha val="43137"/>
                    </a:srgbClr>
                  </a:outerShdw>
                </a:effectLst>
                <a:latin typeface="Californian FB" panose="0207040306080B030204" pitchFamily="18" charset="0"/>
              </a:rPr>
              <a:t>What was this man lacking – what was he not complete in?</a:t>
            </a:r>
          </a:p>
          <a:p>
            <a:pPr lvl="1"/>
            <a:r>
              <a:rPr lang="en-US" sz="3600" dirty="0" smtClean="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He loved something more than God!</a:t>
            </a:r>
          </a:p>
          <a:p>
            <a:pPr lvl="1"/>
            <a:r>
              <a:rPr lang="en-US" sz="3600" i="1" dirty="0" smtClean="0">
                <a:effectLst>
                  <a:outerShdw blurRad="38100" dist="38100" dir="2700000" algn="tl">
                    <a:srgbClr val="000000">
                      <a:alpha val="43137"/>
                    </a:srgbClr>
                  </a:outerShdw>
                </a:effectLst>
                <a:latin typeface="Californian FB" panose="0207040306080B030204" pitchFamily="18" charset="0"/>
              </a:rPr>
              <a:t>He trusted in what he had, instead of trusting in God</a:t>
            </a:r>
          </a:p>
          <a:p>
            <a:pPr lvl="1"/>
            <a:r>
              <a:rPr lang="en-US" sz="3600" i="1" dirty="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What did he love more?</a:t>
            </a:r>
          </a:p>
        </p:txBody>
      </p:sp>
    </p:spTree>
    <p:extLst>
      <p:ext uri="{BB962C8B-B14F-4D97-AF65-F5344CB8AC3E}">
        <p14:creationId xmlns:p14="http://schemas.microsoft.com/office/powerpoint/2010/main" val="98537144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755" y="-1524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Come, follow Me</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2400" y="2133600"/>
            <a:ext cx="8350370" cy="8115299"/>
          </a:xfrm>
        </p:spPr>
        <p:txBody>
          <a:bodyPr>
            <a:noAutofit/>
          </a:bodyPr>
          <a:lstStyle/>
          <a:p>
            <a:r>
              <a:rPr lang="en-US" sz="4800" dirty="0" smtClean="0">
                <a:effectLst>
                  <a:outerShdw blurRad="38100" dist="38100" dir="2700000" algn="tl">
                    <a:srgbClr val="000000">
                      <a:alpha val="43137"/>
                    </a:srgbClr>
                  </a:outerShdw>
                </a:effectLst>
                <a:latin typeface="Californian FB" panose="0207040306080B030204" pitchFamily="18" charset="0"/>
              </a:rPr>
              <a:t>The same as the 12?</a:t>
            </a:r>
          </a:p>
          <a:p>
            <a:r>
              <a:rPr lang="en-US" sz="4800" dirty="0" smtClean="0">
                <a:effectLst>
                  <a:outerShdw blurRad="38100" dist="38100" dir="2700000" algn="tl">
                    <a:srgbClr val="000000">
                      <a:alpha val="43137"/>
                    </a:srgbClr>
                  </a:outerShdw>
                </a:effectLst>
                <a:latin typeface="Californian FB" panose="0207040306080B030204" pitchFamily="18" charset="0"/>
              </a:rPr>
              <a:t>What did he give up in walking away?</a:t>
            </a:r>
          </a:p>
        </p:txBody>
      </p:sp>
    </p:spTree>
    <p:extLst>
      <p:ext uri="{BB962C8B-B14F-4D97-AF65-F5344CB8AC3E}">
        <p14:creationId xmlns:p14="http://schemas.microsoft.com/office/powerpoint/2010/main" val="244076990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19:22-24</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000" dirty="0">
                <a:effectLst>
                  <a:outerShdw blurRad="38100" dist="38100" dir="2700000" algn="tl">
                    <a:srgbClr val="000000">
                      <a:alpha val="43137"/>
                    </a:srgbClr>
                  </a:outerShdw>
                </a:effectLst>
              </a:rPr>
              <a:t>But when the young man heard this, he went away sad, for he had many possessions. </a:t>
            </a:r>
            <a:r>
              <a:rPr lang="en-US" sz="4000" b="1" dirty="0">
                <a:effectLst>
                  <a:outerShdw blurRad="38100" dist="38100" dir="2700000" algn="tl">
                    <a:srgbClr val="000000">
                      <a:alpha val="43137"/>
                    </a:srgbClr>
                  </a:outerShdw>
                </a:effectLst>
              </a:rPr>
              <a:t>23</a:t>
            </a:r>
            <a:r>
              <a:rPr lang="en-US" sz="4000" dirty="0">
                <a:effectLst>
                  <a:outerShdw blurRad="38100" dist="38100" dir="2700000" algn="tl">
                    <a:srgbClr val="000000">
                      <a:alpha val="43137"/>
                    </a:srgbClr>
                  </a:outerShdw>
                </a:effectLst>
              </a:rPr>
              <a:t> Then Jesus said to his disciples, “I tell you the truth, it is very hard for a rich person to enter the Kingdom of Heaven. </a:t>
            </a:r>
            <a:r>
              <a:rPr lang="en-US" sz="4000" b="1" dirty="0">
                <a:effectLst>
                  <a:outerShdw blurRad="38100" dist="38100" dir="2700000" algn="tl">
                    <a:srgbClr val="000000">
                      <a:alpha val="43137"/>
                    </a:srgbClr>
                  </a:outerShdw>
                </a:effectLst>
              </a:rPr>
              <a:t>24</a:t>
            </a:r>
            <a:r>
              <a:rPr lang="en-US" sz="4000" dirty="0">
                <a:effectLst>
                  <a:outerShdw blurRad="38100" dist="38100" dir="2700000" algn="tl">
                    <a:srgbClr val="000000">
                      <a:alpha val="43137"/>
                    </a:srgbClr>
                  </a:outerShdw>
                </a:effectLst>
              </a:rPr>
              <a:t> I’ll say it again—it is easier for a camel to go through the eye of a needle than for a rich person to enter the Kingdom of God!” </a:t>
            </a:r>
          </a:p>
        </p:txBody>
      </p:sp>
    </p:spTree>
    <p:extLst>
      <p:ext uri="{BB962C8B-B14F-4D97-AF65-F5344CB8AC3E}">
        <p14:creationId xmlns:p14="http://schemas.microsoft.com/office/powerpoint/2010/main" val="3289227096"/>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755" y="-1524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Why is it impossible?</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58228" y="2057400"/>
            <a:ext cx="8955657" cy="8191499"/>
          </a:xfrm>
        </p:spPr>
        <p:txBody>
          <a:bodyPr>
            <a:noAutofit/>
          </a:bodyPr>
          <a:lstStyle/>
          <a:p>
            <a:r>
              <a:rPr lang="en-US" sz="4800" dirty="0" smtClean="0">
                <a:effectLst>
                  <a:outerShdw blurRad="38100" dist="38100" dir="2700000" algn="tl">
                    <a:srgbClr val="000000">
                      <a:alpha val="43137"/>
                    </a:srgbClr>
                  </a:outerShdw>
                </a:effectLst>
                <a:latin typeface="Californian FB" panose="0207040306080B030204" pitchFamily="18" charset="0"/>
              </a:rPr>
              <a:t>Because of what our hearts trust!</a:t>
            </a:r>
          </a:p>
          <a:p>
            <a:pPr lvl="1"/>
            <a:r>
              <a:rPr lang="en-US" sz="4000" dirty="0" smtClean="0">
                <a:effectLst>
                  <a:outerShdw blurRad="38100" dist="38100" dir="2700000" algn="tl">
                    <a:srgbClr val="000000">
                      <a:alpha val="43137"/>
                    </a:srgbClr>
                  </a:outerShdw>
                </a:effectLst>
                <a:latin typeface="Californian FB" panose="0207040306080B030204" pitchFamily="18" charset="0"/>
              </a:rPr>
              <a:t> </a:t>
            </a:r>
            <a:r>
              <a:rPr lang="en-US" sz="4000" i="1" dirty="0" smtClean="0">
                <a:effectLst>
                  <a:outerShdw blurRad="38100" dist="38100" dir="2700000" algn="tl">
                    <a:srgbClr val="000000">
                      <a:alpha val="43137"/>
                    </a:srgbClr>
                  </a:outerShdw>
                </a:effectLst>
                <a:latin typeface="Californian FB" panose="0207040306080B030204" pitchFamily="18" charset="0"/>
              </a:rPr>
              <a:t>Do our hearts trust </a:t>
            </a:r>
            <a:r>
              <a:rPr lang="en-US" sz="4000" i="1" dirty="0">
                <a:effectLst>
                  <a:outerShdw blurRad="38100" dist="38100" dir="2700000" algn="tl">
                    <a:srgbClr val="000000">
                      <a:alpha val="43137"/>
                    </a:srgbClr>
                  </a:outerShdw>
                </a:effectLst>
                <a:latin typeface="Californian FB" panose="0207040306080B030204" pitchFamily="18" charset="0"/>
              </a:rPr>
              <a:t>i</a:t>
            </a:r>
            <a:r>
              <a:rPr lang="en-US" sz="4000" i="1" dirty="0" smtClean="0">
                <a:effectLst>
                  <a:outerShdw blurRad="38100" dist="38100" dir="2700000" algn="tl">
                    <a:srgbClr val="000000">
                      <a:alpha val="43137"/>
                    </a:srgbClr>
                  </a:outerShdw>
                </a:effectLst>
                <a:latin typeface="Californian FB" panose="0207040306080B030204" pitchFamily="18" charset="0"/>
              </a:rPr>
              <a:t>n what we have?</a:t>
            </a:r>
          </a:p>
          <a:p>
            <a:pPr lvl="1"/>
            <a:r>
              <a:rPr lang="en-US" sz="4000" dirty="0">
                <a:effectLst>
                  <a:outerShdw blurRad="38100" dist="38100" dir="2700000" algn="tl">
                    <a:srgbClr val="000000">
                      <a:alpha val="43137"/>
                    </a:srgbClr>
                  </a:outerShdw>
                </a:effectLst>
                <a:latin typeface="Californian FB" panose="0207040306080B030204" pitchFamily="18" charset="0"/>
              </a:rPr>
              <a:t> </a:t>
            </a:r>
            <a:r>
              <a:rPr lang="en-US" sz="4000" i="1" dirty="0" smtClean="0">
                <a:effectLst>
                  <a:outerShdw blurRad="38100" dist="38100" dir="2700000" algn="tl">
                    <a:srgbClr val="000000">
                      <a:alpha val="43137"/>
                    </a:srgbClr>
                  </a:outerShdw>
                </a:effectLst>
                <a:latin typeface="Californian FB" panose="0207040306080B030204" pitchFamily="18" charset="0"/>
              </a:rPr>
              <a:t>Do our hearts trust what God has done for us?</a:t>
            </a:r>
          </a:p>
          <a:p>
            <a:pPr lvl="1"/>
            <a:r>
              <a:rPr lang="en-US" sz="4000" i="1" dirty="0" smtClean="0">
                <a:effectLst>
                  <a:outerShdw blurRad="38100" dist="38100" dir="2700000" algn="tl">
                    <a:srgbClr val="000000">
                      <a:alpha val="43137"/>
                    </a:srgbClr>
                  </a:outerShdw>
                </a:effectLst>
                <a:latin typeface="Californian FB" panose="0207040306080B030204" pitchFamily="18" charset="0"/>
              </a:rPr>
              <a:t> Do we really live like we trust God over our finances?</a:t>
            </a:r>
          </a:p>
        </p:txBody>
      </p:sp>
    </p:spTree>
    <p:extLst>
      <p:ext uri="{BB962C8B-B14F-4D97-AF65-F5344CB8AC3E}">
        <p14:creationId xmlns:p14="http://schemas.microsoft.com/office/powerpoint/2010/main" val="7293383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19:25-26</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000" dirty="0">
                <a:effectLst>
                  <a:outerShdw blurRad="38100" dist="38100" dir="2700000" algn="tl">
                    <a:srgbClr val="000000">
                      <a:alpha val="43137"/>
                    </a:srgbClr>
                  </a:outerShdw>
                </a:effectLst>
              </a:rPr>
              <a:t>The disciples were astounded. “Then who in the world can be saved?” they asked. </a:t>
            </a:r>
            <a:r>
              <a:rPr lang="en-US" sz="4000" b="1" dirty="0">
                <a:effectLst>
                  <a:outerShdw blurRad="38100" dist="38100" dir="2700000" algn="tl">
                    <a:srgbClr val="000000">
                      <a:alpha val="43137"/>
                    </a:srgbClr>
                  </a:outerShdw>
                </a:effectLst>
              </a:rPr>
              <a:t>26</a:t>
            </a:r>
            <a:r>
              <a:rPr lang="en-US" sz="4000" dirty="0">
                <a:effectLst>
                  <a:outerShdw blurRad="38100" dist="38100" dir="2700000" algn="tl">
                    <a:srgbClr val="000000">
                      <a:alpha val="43137"/>
                    </a:srgbClr>
                  </a:outerShdw>
                </a:effectLst>
              </a:rPr>
              <a:t> Jesus looked at them intently and said, “Humanly speaking, it is impossible. But with God everything is possible.”  </a:t>
            </a:r>
          </a:p>
        </p:txBody>
      </p:sp>
    </p:spTree>
    <p:extLst>
      <p:ext uri="{BB962C8B-B14F-4D97-AF65-F5344CB8AC3E}">
        <p14:creationId xmlns:p14="http://schemas.microsoft.com/office/powerpoint/2010/main" val="800279705"/>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755" y="-1524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If it was left up to men, no one would be saved!</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2400" y="2514600"/>
            <a:ext cx="8350370" cy="7734299"/>
          </a:xfrm>
        </p:spPr>
        <p:txBody>
          <a:bodyPr>
            <a:noAutofit/>
          </a:bodyPr>
          <a:lstStyle/>
          <a:p>
            <a:r>
              <a:rPr lang="en-US" sz="4000" dirty="0" smtClean="0">
                <a:effectLst>
                  <a:outerShdw blurRad="38100" dist="38100" dir="2700000" algn="tl">
                    <a:srgbClr val="000000">
                      <a:alpha val="43137"/>
                    </a:srgbClr>
                  </a:outerShdw>
                </a:effectLst>
                <a:latin typeface="Californian FB" panose="0207040306080B030204" pitchFamily="18" charset="0"/>
              </a:rPr>
              <a:t>Who in the world can be saved?</a:t>
            </a:r>
          </a:p>
          <a:p>
            <a:r>
              <a:rPr lang="en-US" sz="4000" dirty="0" smtClean="0">
                <a:effectLst>
                  <a:outerShdw blurRad="38100" dist="38100" dir="2700000" algn="tl">
                    <a:srgbClr val="000000">
                      <a:alpha val="43137"/>
                    </a:srgbClr>
                  </a:outerShdw>
                </a:effectLst>
                <a:latin typeface="Californian FB" panose="0207040306080B030204" pitchFamily="18" charset="0"/>
              </a:rPr>
              <a:t>Jesus looked at their hearts – and there was a difference!</a:t>
            </a:r>
          </a:p>
          <a:p>
            <a:r>
              <a:rPr lang="en-US" sz="4000" dirty="0" smtClean="0">
                <a:effectLst>
                  <a:outerShdw blurRad="38100" dist="38100" dir="2700000" algn="tl">
                    <a:srgbClr val="000000">
                      <a:alpha val="43137"/>
                    </a:srgbClr>
                  </a:outerShdw>
                </a:effectLst>
                <a:latin typeface="Californian FB" panose="0207040306080B030204" pitchFamily="18" charset="0"/>
              </a:rPr>
              <a:t>With God everything is possible!</a:t>
            </a:r>
          </a:p>
          <a:p>
            <a:pPr lvl="1"/>
            <a:r>
              <a:rPr lang="en-US" sz="3600" dirty="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Jesus made a way for us to be saved!</a:t>
            </a:r>
          </a:p>
          <a:p>
            <a:pPr lvl="1"/>
            <a:r>
              <a:rPr lang="en-US" sz="3600" i="1" dirty="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We have to accept His grace!</a:t>
            </a:r>
          </a:p>
        </p:txBody>
      </p:sp>
    </p:spTree>
    <p:extLst>
      <p:ext uri="{BB962C8B-B14F-4D97-AF65-F5344CB8AC3E}">
        <p14:creationId xmlns:p14="http://schemas.microsoft.com/office/powerpoint/2010/main" val="34402043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19:27</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400" dirty="0">
                <a:effectLst>
                  <a:outerShdw blurRad="38100" dist="38100" dir="2700000" algn="tl">
                    <a:srgbClr val="000000">
                      <a:alpha val="43137"/>
                    </a:srgbClr>
                  </a:outerShdw>
                </a:effectLst>
              </a:rPr>
              <a:t>Then Peter said to him, “We’ve given up everything to follow you. What will we get?” </a:t>
            </a:r>
          </a:p>
        </p:txBody>
      </p:sp>
    </p:spTree>
    <p:extLst>
      <p:ext uri="{BB962C8B-B14F-4D97-AF65-F5344CB8AC3E}">
        <p14:creationId xmlns:p14="http://schemas.microsoft.com/office/powerpoint/2010/main" val="945262924"/>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3003"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3003" y="228600"/>
            <a:ext cx="9144000" cy="2514600"/>
          </a:xfrm>
        </p:spPr>
        <p:txBody>
          <a:bodyPr>
            <a:noAutofit/>
          </a:bodyPr>
          <a:lstStyle/>
          <a:p>
            <a:r>
              <a:rPr lang="en-US" sz="8800" b="1" dirty="0" smtClean="0">
                <a:effectLst>
                  <a:outerShdw blurRad="38100" dist="38100" dir="2700000" algn="tl">
                    <a:srgbClr val="000000">
                      <a:alpha val="43137"/>
                    </a:srgbClr>
                  </a:outerShdw>
                </a:effectLst>
                <a:latin typeface="Californian FB" panose="0207040306080B030204" pitchFamily="18" charset="0"/>
              </a:rPr>
              <a:t>We’ve done this, right?</a:t>
            </a:r>
            <a:endParaRPr lang="en-US" sz="88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097" y="3124200"/>
            <a:ext cx="9067800" cy="7543799"/>
          </a:xfrm>
        </p:spPr>
        <p:txBody>
          <a:bodyPr>
            <a:noAutofit/>
          </a:bodyPr>
          <a:lstStyle/>
          <a:p>
            <a:pPr marL="0" indent="0" algn="ctr">
              <a:buNone/>
            </a:pPr>
            <a:r>
              <a:rPr lang="en-US" sz="6600" i="1" dirty="0" smtClean="0">
                <a:effectLst>
                  <a:outerShdw blurRad="38100" dist="38100" dir="2700000" algn="tl">
                    <a:srgbClr val="000000">
                      <a:alpha val="43137"/>
                    </a:srgbClr>
                  </a:outerShdw>
                </a:effectLst>
                <a:latin typeface="Californian FB" panose="0207040306080B030204" pitchFamily="18" charset="0"/>
              </a:rPr>
              <a:t>Do our hearts trust God, or do they trust what we have?</a:t>
            </a:r>
          </a:p>
        </p:txBody>
      </p:sp>
    </p:spTree>
    <p:extLst>
      <p:ext uri="{BB962C8B-B14F-4D97-AF65-F5344CB8AC3E}">
        <p14:creationId xmlns:p14="http://schemas.microsoft.com/office/powerpoint/2010/main" val="336731668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19:28-29</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3800" dirty="0">
                <a:effectLst>
                  <a:outerShdw blurRad="38100" dist="38100" dir="2700000" algn="tl">
                    <a:srgbClr val="000000">
                      <a:alpha val="43137"/>
                    </a:srgbClr>
                  </a:outerShdw>
                </a:effectLst>
              </a:rPr>
              <a:t>Jesus replied, “I assure you that when the world is made new and the Son of Man sits upon his glorious throne, you who have been my followers will also sit on twelve thrones, judging the twelve tribes of Israel. </a:t>
            </a:r>
            <a:r>
              <a:rPr lang="en-US" sz="3800" b="1" dirty="0">
                <a:effectLst>
                  <a:outerShdw blurRad="38100" dist="38100" dir="2700000" algn="tl">
                    <a:srgbClr val="000000">
                      <a:alpha val="43137"/>
                    </a:srgbClr>
                  </a:outerShdw>
                </a:effectLst>
              </a:rPr>
              <a:t>29</a:t>
            </a:r>
            <a:r>
              <a:rPr lang="en-US" sz="3800" dirty="0">
                <a:effectLst>
                  <a:outerShdw blurRad="38100" dist="38100" dir="2700000" algn="tl">
                    <a:srgbClr val="000000">
                      <a:alpha val="43137"/>
                    </a:srgbClr>
                  </a:outerShdw>
                </a:effectLst>
              </a:rPr>
              <a:t> And everyone who has given up houses or brothers or sisters or father or mother or children or property, for my sake, will receive a hundred times as much in return and will inherit eternal life. </a:t>
            </a:r>
          </a:p>
        </p:txBody>
      </p:sp>
    </p:spTree>
    <p:extLst>
      <p:ext uri="{BB962C8B-B14F-4D97-AF65-F5344CB8AC3E}">
        <p14:creationId xmlns:p14="http://schemas.microsoft.com/office/powerpoint/2010/main" val="3174633779"/>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19:16</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400" dirty="0">
                <a:effectLst>
                  <a:outerShdw blurRad="38100" dist="38100" dir="2700000" algn="tl">
                    <a:srgbClr val="000000">
                      <a:alpha val="43137"/>
                    </a:srgbClr>
                  </a:outerShdw>
                </a:effectLst>
              </a:rPr>
              <a:t>Someone came to Jesus with this question: “Teacher, what good deed must I do to have eternal life?”</a:t>
            </a:r>
            <a:r>
              <a:rPr lang="en-US" sz="4400" dirty="0"/>
              <a:t> </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4923379"/>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3003"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751" y="609600"/>
            <a:ext cx="9144000" cy="2514600"/>
          </a:xfrm>
        </p:spPr>
        <p:txBody>
          <a:bodyPr>
            <a:noAutofit/>
          </a:bodyPr>
          <a:lstStyle/>
          <a:p>
            <a:r>
              <a:rPr lang="en-US" sz="7200" b="1" dirty="0" smtClean="0">
                <a:effectLst>
                  <a:outerShdw blurRad="38100" dist="38100" dir="2700000" algn="tl">
                    <a:srgbClr val="000000">
                      <a:alpha val="43137"/>
                    </a:srgbClr>
                  </a:outerShdw>
                </a:effectLst>
                <a:latin typeface="Californian FB" panose="0207040306080B030204" pitchFamily="18" charset="0"/>
              </a:rPr>
              <a:t>If we give up this world and everything in it…</a:t>
            </a:r>
            <a:endParaRPr lang="en-US" sz="72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0" y="3886200"/>
            <a:ext cx="9067800" cy="7543799"/>
          </a:xfrm>
        </p:spPr>
        <p:txBody>
          <a:bodyPr>
            <a:noAutofit/>
          </a:bodyPr>
          <a:lstStyle/>
          <a:p>
            <a:pPr marL="0" indent="0" algn="ctr">
              <a:buNone/>
            </a:pPr>
            <a:r>
              <a:rPr lang="en-US" sz="7200" i="1" dirty="0" smtClean="0">
                <a:effectLst>
                  <a:outerShdw blurRad="38100" dist="38100" dir="2700000" algn="tl">
                    <a:srgbClr val="000000">
                      <a:alpha val="43137"/>
                    </a:srgbClr>
                  </a:outerShdw>
                </a:effectLst>
                <a:latin typeface="Californian FB" panose="0207040306080B030204" pitchFamily="18" charset="0"/>
              </a:rPr>
              <a:t>We will gain the world                that is to come!</a:t>
            </a:r>
          </a:p>
        </p:txBody>
      </p:sp>
    </p:spTree>
    <p:extLst>
      <p:ext uri="{BB962C8B-B14F-4D97-AF65-F5344CB8AC3E}">
        <p14:creationId xmlns:p14="http://schemas.microsoft.com/office/powerpoint/2010/main" val="167004915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19:30</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400" dirty="0">
                <a:effectLst>
                  <a:outerShdw blurRad="38100" dist="38100" dir="2700000" algn="tl">
                    <a:srgbClr val="000000">
                      <a:alpha val="43137"/>
                    </a:srgbClr>
                  </a:outerShdw>
                </a:effectLst>
              </a:rPr>
              <a:t>But many who are the greatest now will be least important then, and those who seem least important now will be the greatest then.</a:t>
            </a:r>
          </a:p>
        </p:txBody>
      </p:sp>
    </p:spTree>
    <p:extLst>
      <p:ext uri="{BB962C8B-B14F-4D97-AF65-F5344CB8AC3E}">
        <p14:creationId xmlns:p14="http://schemas.microsoft.com/office/powerpoint/2010/main" val="3289200429"/>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5943" y="-304800"/>
            <a:ext cx="9144000" cy="1600200"/>
          </a:xfrm>
        </p:spPr>
        <p:txBody>
          <a:bodyPr>
            <a:noAutofit/>
          </a:bodyPr>
          <a:lstStyle/>
          <a:p>
            <a:r>
              <a:rPr lang="en-US" sz="6000" b="1" dirty="0" smtClean="0">
                <a:effectLst>
                  <a:outerShdw blurRad="38100" dist="38100" dir="2700000" algn="tl">
                    <a:srgbClr val="000000">
                      <a:alpha val="43137"/>
                    </a:srgbClr>
                  </a:outerShdw>
                </a:effectLst>
                <a:latin typeface="Californian FB" panose="0207040306080B030204" pitchFamily="18" charset="0"/>
              </a:rPr>
              <a:t>What are we doing?</a:t>
            </a:r>
            <a:endParaRPr lang="en-US" sz="60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2399" y="1295400"/>
            <a:ext cx="8955657" cy="8572499"/>
          </a:xfrm>
        </p:spPr>
        <p:txBody>
          <a:bodyPr>
            <a:noAutofit/>
          </a:bodyPr>
          <a:lstStyle/>
          <a:p>
            <a:r>
              <a:rPr lang="en-US" sz="3600" dirty="0" smtClean="0">
                <a:effectLst>
                  <a:outerShdw blurRad="38100" dist="38100" dir="2700000" algn="tl">
                    <a:srgbClr val="000000">
                      <a:alpha val="43137"/>
                    </a:srgbClr>
                  </a:outerShdw>
                </a:effectLst>
                <a:latin typeface="Californian FB" panose="0207040306080B030204" pitchFamily="18" charset="0"/>
              </a:rPr>
              <a:t> Do we do, or do we keep His commands</a:t>
            </a:r>
          </a:p>
          <a:p>
            <a:pPr marL="342900" lvl="1" indent="-342900">
              <a:buFont typeface="Arial" panose="020B0604020202020204" pitchFamily="34" charset="0"/>
              <a:buChar char="•"/>
            </a:pPr>
            <a:r>
              <a:rPr lang="en-US" sz="3600" dirty="0" smtClean="0">
                <a:effectLst>
                  <a:outerShdw blurRad="38100" dist="38100" dir="2700000" algn="tl">
                    <a:srgbClr val="000000">
                      <a:alpha val="43137"/>
                    </a:srgbClr>
                  </a:outerShdw>
                </a:effectLst>
                <a:latin typeface="Californian FB" panose="0207040306080B030204" pitchFamily="18" charset="0"/>
              </a:rPr>
              <a:t>It’s not what we do; it’s what He has done for us!</a:t>
            </a:r>
          </a:p>
          <a:p>
            <a:r>
              <a:rPr lang="en-US" sz="3600" dirty="0" smtClean="0">
                <a:effectLst>
                  <a:outerShdw blurRad="38100" dist="38100" dir="2700000" algn="tl">
                    <a:srgbClr val="000000">
                      <a:alpha val="43137"/>
                    </a:srgbClr>
                  </a:outerShdw>
                </a:effectLst>
                <a:latin typeface="Californian FB" panose="0207040306080B030204" pitchFamily="18" charset="0"/>
              </a:rPr>
              <a:t>To gain eternal life we have to trust the grace and love of Jesus!</a:t>
            </a:r>
          </a:p>
          <a:p>
            <a:r>
              <a:rPr lang="en-US" sz="3600" dirty="0" smtClean="0">
                <a:effectLst>
                  <a:outerShdw blurRad="38100" dist="38100" dir="2700000" algn="tl">
                    <a:srgbClr val="000000">
                      <a:alpha val="43137"/>
                    </a:srgbClr>
                  </a:outerShdw>
                </a:effectLst>
                <a:latin typeface="Californian FB" panose="0207040306080B030204" pitchFamily="18" charset="0"/>
              </a:rPr>
              <a:t>We have to have a heart that gives everything to Jesus!</a:t>
            </a:r>
          </a:p>
          <a:p>
            <a:pPr lvl="1"/>
            <a:r>
              <a:rPr lang="en-US" sz="3600" dirty="0" smtClean="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There must not be one part of us that we think we deserved or earned!</a:t>
            </a:r>
          </a:p>
        </p:txBody>
      </p:sp>
    </p:spTree>
    <p:extLst>
      <p:ext uri="{BB962C8B-B14F-4D97-AF65-F5344CB8AC3E}">
        <p14:creationId xmlns:p14="http://schemas.microsoft.com/office/powerpoint/2010/main" val="254887591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3003"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3003" y="304800"/>
            <a:ext cx="9144000" cy="12954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What good deed must I do to have eternal life?</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097" y="2362200"/>
            <a:ext cx="9067800" cy="8458199"/>
          </a:xfrm>
        </p:spPr>
        <p:txBody>
          <a:bodyPr>
            <a:noAutofit/>
          </a:bodyPr>
          <a:lstStyle/>
          <a:p>
            <a:r>
              <a:rPr lang="en-US" sz="4800" dirty="0" smtClean="0">
                <a:effectLst>
                  <a:outerShdw blurRad="38100" dist="38100" dir="2700000" algn="tl">
                    <a:srgbClr val="000000">
                      <a:alpha val="43137"/>
                    </a:srgbClr>
                  </a:outerShdw>
                </a:effectLst>
                <a:latin typeface="Californian FB" panose="0207040306080B030204" pitchFamily="18" charset="0"/>
              </a:rPr>
              <a:t>What good deed?</a:t>
            </a:r>
          </a:p>
          <a:p>
            <a:r>
              <a:rPr lang="en-US" sz="4800" dirty="0" smtClean="0">
                <a:effectLst>
                  <a:outerShdw blurRad="38100" dist="38100" dir="2700000" algn="tl">
                    <a:srgbClr val="000000">
                      <a:alpha val="43137"/>
                    </a:srgbClr>
                  </a:outerShdw>
                </a:effectLst>
                <a:latin typeface="Californian FB" panose="0207040306080B030204" pitchFamily="18" charset="0"/>
              </a:rPr>
              <a:t>What do I have to do?</a:t>
            </a:r>
          </a:p>
          <a:p>
            <a:pPr lvl="1"/>
            <a:r>
              <a:rPr lang="en-US" sz="4800" i="1" dirty="0">
                <a:effectLst>
                  <a:outerShdw blurRad="38100" dist="38100" dir="2700000" algn="tl">
                    <a:srgbClr val="000000">
                      <a:alpha val="43137"/>
                    </a:srgbClr>
                  </a:outerShdw>
                </a:effectLst>
                <a:latin typeface="Californian FB" panose="0207040306080B030204" pitchFamily="18" charset="0"/>
              </a:rPr>
              <a:t> </a:t>
            </a:r>
            <a:r>
              <a:rPr lang="en-US" sz="4800" i="1" dirty="0" smtClean="0">
                <a:effectLst>
                  <a:outerShdw blurRad="38100" dist="38100" dir="2700000" algn="tl">
                    <a:srgbClr val="000000">
                      <a:alpha val="43137"/>
                    </a:srgbClr>
                  </a:outerShdw>
                </a:effectLst>
                <a:latin typeface="Californian FB" panose="0207040306080B030204" pitchFamily="18" charset="0"/>
              </a:rPr>
              <a:t>The teaching of the time…</a:t>
            </a:r>
          </a:p>
          <a:p>
            <a:pPr lvl="1"/>
            <a:r>
              <a:rPr lang="en-US" sz="4800" i="1" dirty="0">
                <a:effectLst>
                  <a:outerShdw blurRad="38100" dist="38100" dir="2700000" algn="tl">
                    <a:srgbClr val="000000">
                      <a:alpha val="43137"/>
                    </a:srgbClr>
                  </a:outerShdw>
                </a:effectLst>
                <a:latin typeface="Californian FB" panose="0207040306080B030204" pitchFamily="18" charset="0"/>
              </a:rPr>
              <a:t> </a:t>
            </a:r>
            <a:r>
              <a:rPr lang="en-US" sz="4800" i="1" dirty="0" smtClean="0">
                <a:effectLst>
                  <a:outerShdw blurRad="38100" dist="38100" dir="2700000" algn="tl">
                    <a:srgbClr val="000000">
                      <a:alpha val="43137"/>
                    </a:srgbClr>
                  </a:outerShdw>
                </a:effectLst>
                <a:latin typeface="Californian FB" panose="0207040306080B030204" pitchFamily="18" charset="0"/>
              </a:rPr>
              <a:t>What you do earns your acceptance</a:t>
            </a:r>
            <a:endParaRPr lang="en-US" sz="4800" i="1" dirty="0">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401547519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19:17</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400" dirty="0">
                <a:effectLst>
                  <a:outerShdw blurRad="38100" dist="38100" dir="2700000" algn="tl">
                    <a:srgbClr val="000000">
                      <a:alpha val="43137"/>
                    </a:srgbClr>
                  </a:outerShdw>
                </a:effectLst>
              </a:rPr>
              <a:t>“Why ask me about what is good?” Jesus replied. “There is only One who is good. But to answer your question—if you want to receive eternal life, keep the commandments.”  </a:t>
            </a:r>
          </a:p>
        </p:txBody>
      </p:sp>
    </p:spTree>
    <p:extLst>
      <p:ext uri="{BB962C8B-B14F-4D97-AF65-F5344CB8AC3E}">
        <p14:creationId xmlns:p14="http://schemas.microsoft.com/office/powerpoint/2010/main" val="1540152318"/>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35943" y="-2"/>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755" y="-152400"/>
            <a:ext cx="9144000" cy="2286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If you want to be saved, don’t do – keep!</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152400" y="2133600"/>
            <a:ext cx="8350370" cy="8039099"/>
          </a:xfrm>
        </p:spPr>
        <p:txBody>
          <a:bodyPr>
            <a:noAutofit/>
          </a:bodyPr>
          <a:lstStyle/>
          <a:p>
            <a:r>
              <a:rPr lang="en-US" sz="4000" dirty="0" smtClean="0">
                <a:effectLst>
                  <a:outerShdw blurRad="38100" dist="38100" dir="2700000" algn="tl">
                    <a:srgbClr val="000000">
                      <a:alpha val="43137"/>
                    </a:srgbClr>
                  </a:outerShdw>
                </a:effectLst>
                <a:latin typeface="Californian FB" panose="0207040306080B030204" pitchFamily="18" charset="0"/>
              </a:rPr>
              <a:t>What is good…</a:t>
            </a:r>
          </a:p>
          <a:p>
            <a:pPr lvl="1"/>
            <a:r>
              <a:rPr lang="en-US" sz="3600" dirty="0">
                <a:effectLst>
                  <a:outerShdw blurRad="38100" dist="38100" dir="2700000" algn="tl">
                    <a:srgbClr val="000000">
                      <a:alpha val="43137"/>
                    </a:srgbClr>
                  </a:outerShdw>
                </a:effectLst>
                <a:latin typeface="Californian FB" panose="0207040306080B030204" pitchFamily="18" charset="0"/>
              </a:rPr>
              <a:t> </a:t>
            </a:r>
            <a:r>
              <a:rPr lang="en-US" sz="3600" dirty="0" smtClean="0">
                <a:effectLst>
                  <a:outerShdw blurRad="38100" dist="38100" dir="2700000" algn="tl">
                    <a:srgbClr val="000000">
                      <a:alpha val="43137"/>
                    </a:srgbClr>
                  </a:outerShdw>
                </a:effectLst>
                <a:latin typeface="Californian FB" panose="0207040306080B030204" pitchFamily="18" charset="0"/>
              </a:rPr>
              <a:t>There is only one who is good!</a:t>
            </a:r>
          </a:p>
          <a:p>
            <a:pPr lvl="1"/>
            <a:r>
              <a:rPr lang="en-US" sz="3600" dirty="0">
                <a:effectLst>
                  <a:outerShdw blurRad="38100" dist="38100" dir="2700000" algn="tl">
                    <a:srgbClr val="000000">
                      <a:alpha val="43137"/>
                    </a:srgbClr>
                  </a:outerShdw>
                </a:effectLst>
                <a:latin typeface="Californian FB" panose="0207040306080B030204" pitchFamily="18" charset="0"/>
              </a:rPr>
              <a:t> </a:t>
            </a:r>
            <a:r>
              <a:rPr lang="en-US" sz="3600" dirty="0" smtClean="0">
                <a:effectLst>
                  <a:outerShdw blurRad="38100" dist="38100" dir="2700000" algn="tl">
                    <a:srgbClr val="000000">
                      <a:alpha val="43137"/>
                    </a:srgbClr>
                  </a:outerShdw>
                </a:effectLst>
                <a:latin typeface="Californian FB" panose="0207040306080B030204" pitchFamily="18" charset="0"/>
              </a:rPr>
              <a:t>Authority</a:t>
            </a:r>
          </a:p>
          <a:p>
            <a:r>
              <a:rPr lang="en-US" sz="4000" dirty="0" smtClean="0">
                <a:effectLst>
                  <a:outerShdw blurRad="38100" dist="38100" dir="2700000" algn="tl">
                    <a:srgbClr val="000000">
                      <a:alpha val="43137"/>
                    </a:srgbClr>
                  </a:outerShdw>
                </a:effectLst>
                <a:latin typeface="Californian FB" panose="0207040306080B030204" pitchFamily="18" charset="0"/>
              </a:rPr>
              <a:t>Keeping not doing</a:t>
            </a:r>
          </a:p>
          <a:p>
            <a:pPr lvl="1"/>
            <a:r>
              <a:rPr lang="en-US" sz="3600" dirty="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A matter of the heart, not the hand</a:t>
            </a:r>
          </a:p>
          <a:p>
            <a:pPr lvl="1"/>
            <a:r>
              <a:rPr lang="en-US" sz="3600" i="1" dirty="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Obeying not accomplishing</a:t>
            </a:r>
          </a:p>
          <a:p>
            <a:pPr lvl="1"/>
            <a:r>
              <a:rPr lang="en-US" sz="3600" i="1" dirty="0">
                <a:effectLst>
                  <a:outerShdw blurRad="38100" dist="38100" dir="2700000" algn="tl">
                    <a:srgbClr val="000000">
                      <a:alpha val="43137"/>
                    </a:srgbClr>
                  </a:outerShdw>
                </a:effectLst>
                <a:latin typeface="Californian FB" panose="0207040306080B030204" pitchFamily="18" charset="0"/>
              </a:rPr>
              <a:t> </a:t>
            </a:r>
            <a:r>
              <a:rPr lang="en-US" sz="3600" i="1" dirty="0" smtClean="0">
                <a:effectLst>
                  <a:outerShdw blurRad="38100" dist="38100" dir="2700000" algn="tl">
                    <a:srgbClr val="000000">
                      <a:alpha val="43137"/>
                    </a:srgbClr>
                  </a:outerShdw>
                </a:effectLst>
                <a:latin typeface="Californian FB" panose="0207040306080B030204" pitchFamily="18" charset="0"/>
              </a:rPr>
              <a:t>Out of love, not obligation</a:t>
            </a:r>
          </a:p>
        </p:txBody>
      </p:sp>
    </p:spTree>
    <p:extLst>
      <p:ext uri="{BB962C8B-B14F-4D97-AF65-F5344CB8AC3E}">
        <p14:creationId xmlns:p14="http://schemas.microsoft.com/office/powerpoint/2010/main" val="295190284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19:18-19</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400" dirty="0">
                <a:effectLst>
                  <a:outerShdw blurRad="38100" dist="38100" dir="2700000" algn="tl">
                    <a:srgbClr val="000000">
                      <a:alpha val="43137"/>
                    </a:srgbClr>
                  </a:outerShdw>
                </a:effectLst>
              </a:rPr>
              <a:t>“Which ones?” the man asked. And Jesus replied: “‘You must not murder. You must not commit adultery. You must not steal. You must not testify falsely. </a:t>
            </a:r>
            <a:r>
              <a:rPr lang="en-US" sz="4400" b="1" dirty="0">
                <a:effectLst>
                  <a:outerShdw blurRad="38100" dist="38100" dir="2700000" algn="tl">
                    <a:srgbClr val="000000">
                      <a:alpha val="43137"/>
                    </a:srgbClr>
                  </a:outerShdw>
                </a:effectLst>
              </a:rPr>
              <a:t>19</a:t>
            </a:r>
            <a:r>
              <a:rPr lang="en-US" sz="4400" dirty="0">
                <a:effectLst>
                  <a:outerShdw blurRad="38100" dist="38100" dir="2700000" algn="tl">
                    <a:srgbClr val="000000">
                      <a:alpha val="43137"/>
                    </a:srgbClr>
                  </a:outerShdw>
                </a:effectLst>
              </a:rPr>
              <a:t> Honor your father and mother. Love your neighbor as yourself.’ ” </a:t>
            </a:r>
          </a:p>
        </p:txBody>
      </p:sp>
    </p:spTree>
    <p:extLst>
      <p:ext uri="{BB962C8B-B14F-4D97-AF65-F5344CB8AC3E}">
        <p14:creationId xmlns:p14="http://schemas.microsoft.com/office/powerpoint/2010/main" val="4168552724"/>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3003"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3003" y="228600"/>
            <a:ext cx="9144000" cy="3429000"/>
          </a:xfrm>
        </p:spPr>
        <p:txBody>
          <a:bodyPr>
            <a:noAutofit/>
          </a:bodyPr>
          <a:lstStyle/>
          <a:p>
            <a:r>
              <a:rPr lang="en-US" sz="6600" b="1" dirty="0" smtClean="0">
                <a:effectLst>
                  <a:outerShdw blurRad="38100" dist="38100" dir="2700000" algn="tl">
                    <a:srgbClr val="000000">
                      <a:alpha val="43137"/>
                    </a:srgbClr>
                  </a:outerShdw>
                </a:effectLst>
                <a:latin typeface="Californian FB" panose="0207040306080B030204" pitchFamily="18" charset="0"/>
              </a:rPr>
              <a:t>Jesus quotes the commandments that deal with how we live in this world</a:t>
            </a:r>
            <a:endParaRPr lang="en-US" sz="6600" b="1" dirty="0">
              <a:effectLst>
                <a:outerShdw blurRad="38100" dist="38100" dir="2700000" algn="tl">
                  <a:srgbClr val="000000">
                    <a:alpha val="43137"/>
                  </a:srgbClr>
                </a:outerShdw>
              </a:effectLst>
              <a:latin typeface="Californian FB" panose="0207040306080B030204" pitchFamily="18" charset="0"/>
            </a:endParaRPr>
          </a:p>
        </p:txBody>
      </p:sp>
      <p:sp>
        <p:nvSpPr>
          <p:cNvPr id="3" name="Content Placeholder 2"/>
          <p:cNvSpPr>
            <a:spLocks noGrp="1"/>
          </p:cNvSpPr>
          <p:nvPr>
            <p:ph idx="1"/>
          </p:nvPr>
        </p:nvSpPr>
        <p:spPr>
          <a:xfrm>
            <a:off x="0" y="4419600"/>
            <a:ext cx="9067800" cy="6019799"/>
          </a:xfrm>
        </p:spPr>
        <p:txBody>
          <a:bodyPr>
            <a:noAutofit/>
          </a:bodyPr>
          <a:lstStyle/>
          <a:p>
            <a:pPr marL="0" indent="0" algn="ctr">
              <a:buNone/>
            </a:pPr>
            <a:r>
              <a:rPr lang="en-US" sz="6000" i="1" dirty="0" smtClean="0">
                <a:effectLst>
                  <a:outerShdw blurRad="38100" dist="38100" dir="2700000" algn="tl">
                    <a:srgbClr val="000000">
                      <a:alpha val="43137"/>
                    </a:srgbClr>
                  </a:outerShdw>
                </a:effectLst>
                <a:latin typeface="Californian FB" panose="0207040306080B030204" pitchFamily="18" charset="0"/>
              </a:rPr>
              <a:t>Our hearts will show what is going on inside of it to the world!</a:t>
            </a:r>
          </a:p>
        </p:txBody>
      </p:sp>
    </p:spTree>
    <p:extLst>
      <p:ext uri="{BB962C8B-B14F-4D97-AF65-F5344CB8AC3E}">
        <p14:creationId xmlns:p14="http://schemas.microsoft.com/office/powerpoint/2010/main" val="85045783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19:20</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400" dirty="0">
                <a:effectLst>
                  <a:outerShdw blurRad="38100" dist="38100" dir="2700000" algn="tl">
                    <a:srgbClr val="000000">
                      <a:alpha val="43137"/>
                    </a:srgbClr>
                  </a:outerShdw>
                </a:effectLst>
              </a:rPr>
              <a:t>“I’ve obeyed all these commandments,” the young man replied. “What else must I do?” </a:t>
            </a:r>
          </a:p>
        </p:txBody>
      </p:sp>
    </p:spTree>
    <p:extLst>
      <p:ext uri="{BB962C8B-B14F-4D97-AF65-F5344CB8AC3E}">
        <p14:creationId xmlns:p14="http://schemas.microsoft.com/office/powerpoint/2010/main" val="1627620599"/>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rown of thorns"/>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28800" y="-76200"/>
            <a:ext cx="6324600" cy="1143000"/>
          </a:xfrm>
        </p:spPr>
        <p:txBody>
          <a:bodyPr>
            <a:normAutofit/>
          </a:bodyPr>
          <a:lstStyle/>
          <a:p>
            <a:r>
              <a:rPr lang="en-US" sz="5400" dirty="0" smtClean="0">
                <a:latin typeface="Californian FB" panose="0207040306080B030204" pitchFamily="18" charset="0"/>
              </a:rPr>
              <a:t>Matthew 19:21</a:t>
            </a:r>
            <a:endParaRPr lang="en-US" sz="5400" dirty="0">
              <a:latin typeface="Californian FB" panose="0207040306080B030204" pitchFamily="18" charset="0"/>
            </a:endParaRPr>
          </a:p>
        </p:txBody>
      </p:sp>
      <p:sp>
        <p:nvSpPr>
          <p:cNvPr id="3" name="Content Placeholder 2"/>
          <p:cNvSpPr>
            <a:spLocks noGrp="1"/>
          </p:cNvSpPr>
          <p:nvPr>
            <p:ph idx="1"/>
          </p:nvPr>
        </p:nvSpPr>
        <p:spPr>
          <a:xfrm>
            <a:off x="152400" y="838200"/>
            <a:ext cx="8915400" cy="5943600"/>
          </a:xfrm>
        </p:spPr>
        <p:txBody>
          <a:bodyPr>
            <a:noAutofit/>
          </a:bodyPr>
          <a:lstStyle/>
          <a:p>
            <a:pPr marL="0" indent="0" algn="ctr">
              <a:buNone/>
            </a:pPr>
            <a:r>
              <a:rPr lang="en-US" sz="4400" dirty="0">
                <a:effectLst>
                  <a:outerShdw blurRad="38100" dist="38100" dir="2700000" algn="tl">
                    <a:srgbClr val="000000">
                      <a:alpha val="43137"/>
                    </a:srgbClr>
                  </a:outerShdw>
                </a:effectLst>
              </a:rPr>
              <a:t>Jesus told him, “If you want to be perfect, go and sell all your possessions and give the money to the poor, and you will have treasure in heaven. Then come, follow me.”</a:t>
            </a:r>
            <a:r>
              <a:rPr lang="en-US" sz="4400" dirty="0"/>
              <a:t> </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2080305"/>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1742</TotalTime>
  <Words>768</Words>
  <Application>Microsoft Office PowerPoint</Application>
  <PresentationFormat>On-screen Show (4:3)</PresentationFormat>
  <Paragraphs>71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Last Year</vt:lpstr>
      <vt:lpstr>Matthew 19:16</vt:lpstr>
      <vt:lpstr>What good deed must I do to have eternal life?</vt:lpstr>
      <vt:lpstr>Matthew 19:17</vt:lpstr>
      <vt:lpstr>If you want to be saved, don’t do – keep!</vt:lpstr>
      <vt:lpstr>Matthew 19:18-19</vt:lpstr>
      <vt:lpstr>Jesus quotes the commandments that deal with how we live in this world</vt:lpstr>
      <vt:lpstr>Matthew 19:20</vt:lpstr>
      <vt:lpstr>Matthew 19:21</vt:lpstr>
      <vt:lpstr>If you want to be perfect?</vt:lpstr>
      <vt:lpstr>Sell all you have and give to the poor</vt:lpstr>
      <vt:lpstr>Come, follow Me</vt:lpstr>
      <vt:lpstr>Matthew 19:22-24</vt:lpstr>
      <vt:lpstr>Why is it impossible?</vt:lpstr>
      <vt:lpstr>Matthew 19:25-26</vt:lpstr>
      <vt:lpstr>If it was left up to men, no one would be saved!</vt:lpstr>
      <vt:lpstr>Matthew 19:27</vt:lpstr>
      <vt:lpstr>We’ve done this, right?</vt:lpstr>
      <vt:lpstr>Matthew 19:28-29</vt:lpstr>
      <vt:lpstr>If we give up this world and everything in it…</vt:lpstr>
      <vt:lpstr>Matthew 19:30</vt:lpstr>
      <vt:lpstr>What are we doing?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Year</dc:title>
  <dc:creator>Pastor</dc:creator>
  <cp:lastModifiedBy>N. Bloomfield Assembly of God</cp:lastModifiedBy>
  <cp:revision>20</cp:revision>
  <cp:lastPrinted>2020-07-06T15:43:37Z</cp:lastPrinted>
  <dcterms:created xsi:type="dcterms:W3CDTF">2020-07-06T13:33:49Z</dcterms:created>
  <dcterms:modified xsi:type="dcterms:W3CDTF">2020-07-09T13:36:38Z</dcterms:modified>
</cp:coreProperties>
</file>