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7" r:id="rId2"/>
    <p:sldId id="258" r:id="rId3"/>
    <p:sldId id="259" r:id="rId4"/>
    <p:sldId id="270" r:id="rId5"/>
    <p:sldId id="260" r:id="rId6"/>
    <p:sldId id="261" r:id="rId7"/>
    <p:sldId id="271" r:id="rId8"/>
    <p:sldId id="262" r:id="rId9"/>
    <p:sldId id="267" r:id="rId10"/>
    <p:sldId id="263" r:id="rId11"/>
    <p:sldId id="268" r:id="rId12"/>
    <p:sldId id="264" r:id="rId13"/>
    <p:sldId id="272"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4BFDACA-AA33-4287-8885-7F5FE18639F9}" type="datetimeFigureOut">
              <a:rPr lang="en-US" smtClean="0"/>
              <a:t>6/18/2020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EDEB7D7-A2AA-406C-AD5C-5CF3029433D8}" type="slidenum">
              <a:rPr lang="en-US" smtClean="0"/>
              <a:t>‹#›</a:t>
            </a:fld>
            <a:endParaRPr lang="en-US"/>
          </a:p>
        </p:txBody>
      </p:sp>
    </p:spTree>
    <p:extLst>
      <p:ext uri="{BB962C8B-B14F-4D97-AF65-F5344CB8AC3E}">
        <p14:creationId xmlns:p14="http://schemas.microsoft.com/office/powerpoint/2010/main" val="1730524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C7DD44-DD7D-4C01-AB1B-5E88A6F9F769}"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4013221533"/>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DD44-DD7D-4C01-AB1B-5E88A6F9F769}"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420701706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DD44-DD7D-4C01-AB1B-5E88A6F9F769}"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223127929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C7DD44-DD7D-4C01-AB1B-5E88A6F9F769}"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339460326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7DD44-DD7D-4C01-AB1B-5E88A6F9F769}"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377768491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C7DD44-DD7D-4C01-AB1B-5E88A6F9F769}"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84314490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C7DD44-DD7D-4C01-AB1B-5E88A6F9F769}"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267644229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C7DD44-DD7D-4C01-AB1B-5E88A6F9F769}"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174655648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7DD44-DD7D-4C01-AB1B-5E88A6F9F769}"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228932363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7DD44-DD7D-4C01-AB1B-5E88A6F9F769}"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127507795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7DD44-DD7D-4C01-AB1B-5E88A6F9F769}"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9C59C-B12F-4F12-8986-5FF8954579C4}" type="slidenum">
              <a:rPr lang="en-US" smtClean="0"/>
              <a:t>‹#›</a:t>
            </a:fld>
            <a:endParaRPr lang="en-US"/>
          </a:p>
        </p:txBody>
      </p:sp>
    </p:spTree>
    <p:extLst>
      <p:ext uri="{BB962C8B-B14F-4D97-AF65-F5344CB8AC3E}">
        <p14:creationId xmlns:p14="http://schemas.microsoft.com/office/powerpoint/2010/main" val="34055476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7DD44-DD7D-4C01-AB1B-5E88A6F9F769}" type="datetimeFigureOut">
              <a:rPr lang="en-US" smtClean="0"/>
              <a:t>6/18/2020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9C59C-B12F-4F12-8986-5FF8954579C4}" type="slidenum">
              <a:rPr lang="en-US" smtClean="0"/>
              <a:t>‹#›</a:t>
            </a:fld>
            <a:endParaRPr lang="en-US"/>
          </a:p>
        </p:txBody>
      </p:sp>
    </p:spTree>
    <p:extLst>
      <p:ext uri="{BB962C8B-B14F-4D97-AF65-F5344CB8AC3E}">
        <p14:creationId xmlns:p14="http://schemas.microsoft.com/office/powerpoint/2010/main" val="98082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rown of thor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00200" y="533400"/>
            <a:ext cx="6705600" cy="1470025"/>
          </a:xfrm>
        </p:spPr>
        <p:txBody>
          <a:bodyPr>
            <a:normAutofit/>
          </a:bodyPr>
          <a:lstStyle/>
          <a:p>
            <a:r>
              <a:rPr lang="en-US" sz="8000" dirty="0" smtClean="0">
                <a:effectLst>
                  <a:outerShdw blurRad="38100" dist="38100" dir="2700000" algn="tl">
                    <a:srgbClr val="000000">
                      <a:alpha val="43137"/>
                    </a:srgbClr>
                  </a:outerShdw>
                </a:effectLst>
                <a:latin typeface="Californian FB" panose="0207040306080B030204" pitchFamily="18" charset="0"/>
              </a:rPr>
              <a:t>The Last Year</a:t>
            </a:r>
            <a:endParaRPr lang="en-US" sz="8000" dirty="0">
              <a:effectLst>
                <a:outerShdw blurRad="38100" dist="38100" dir="2700000" algn="tl">
                  <a:srgbClr val="000000">
                    <a:alpha val="43137"/>
                  </a:srgbClr>
                </a:outerShdw>
              </a:effectLst>
              <a:latin typeface="Californian FB" panose="0207040306080B030204" pitchFamily="18" charset="0"/>
            </a:endParaRPr>
          </a:p>
        </p:txBody>
      </p:sp>
      <p:sp>
        <p:nvSpPr>
          <p:cNvPr id="3" name="Subtitle 2"/>
          <p:cNvSpPr>
            <a:spLocks noGrp="1"/>
          </p:cNvSpPr>
          <p:nvPr>
            <p:ph type="subTitle" idx="1"/>
          </p:nvPr>
        </p:nvSpPr>
        <p:spPr>
          <a:xfrm>
            <a:off x="0" y="4800600"/>
            <a:ext cx="3352800" cy="1752600"/>
          </a:xfrm>
        </p:spPr>
        <p:txBody>
          <a:bodyPr>
            <a:normAutofit/>
          </a:bodyPr>
          <a:lstStyle/>
          <a:p>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431484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John 11:11-15</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3600" dirty="0">
                <a:effectLst>
                  <a:outerShdw blurRad="38100" dist="38100" dir="2700000" algn="tl">
                    <a:srgbClr val="000000">
                      <a:alpha val="43137"/>
                    </a:srgbClr>
                  </a:outerShdw>
                </a:effectLst>
              </a:rPr>
              <a:t>Then he said, “Our friend Lazarus has fallen asleep, but now I will go and wake him up.” </a:t>
            </a:r>
            <a:r>
              <a:rPr lang="en-US" sz="3600" b="1" dirty="0">
                <a:effectLst>
                  <a:outerShdw blurRad="38100" dist="38100" dir="2700000" algn="tl">
                    <a:srgbClr val="000000">
                      <a:alpha val="43137"/>
                    </a:srgbClr>
                  </a:outerShdw>
                </a:effectLst>
              </a:rPr>
              <a:t>12</a:t>
            </a:r>
            <a:r>
              <a:rPr lang="en-US" sz="3600" dirty="0">
                <a:effectLst>
                  <a:outerShdw blurRad="38100" dist="38100" dir="2700000" algn="tl">
                    <a:srgbClr val="000000">
                      <a:alpha val="43137"/>
                    </a:srgbClr>
                  </a:outerShdw>
                </a:effectLst>
              </a:rPr>
              <a:t> The disciples said, “Lord, if he is sleeping, he will soon get better!” </a:t>
            </a:r>
            <a:r>
              <a:rPr lang="en-US" sz="3600" b="1" dirty="0">
                <a:effectLst>
                  <a:outerShdw blurRad="38100" dist="38100" dir="2700000" algn="tl">
                    <a:srgbClr val="000000">
                      <a:alpha val="43137"/>
                    </a:srgbClr>
                  </a:outerShdw>
                </a:effectLst>
              </a:rPr>
              <a:t>13</a:t>
            </a:r>
            <a:r>
              <a:rPr lang="en-US" sz="3600" dirty="0">
                <a:effectLst>
                  <a:outerShdw blurRad="38100" dist="38100" dir="2700000" algn="tl">
                    <a:srgbClr val="000000">
                      <a:alpha val="43137"/>
                    </a:srgbClr>
                  </a:outerShdw>
                </a:effectLst>
              </a:rPr>
              <a:t> They thought Jesus meant Lazarus was simply sleeping, but Jesus meant Lazarus had died. </a:t>
            </a:r>
            <a:r>
              <a:rPr lang="en-US" sz="3600" b="1" dirty="0">
                <a:effectLst>
                  <a:outerShdw blurRad="38100" dist="38100" dir="2700000" algn="tl">
                    <a:srgbClr val="000000">
                      <a:alpha val="43137"/>
                    </a:srgbClr>
                  </a:outerShdw>
                </a:effectLst>
              </a:rPr>
              <a:t>14</a:t>
            </a:r>
            <a:r>
              <a:rPr lang="en-US" sz="3600" dirty="0">
                <a:effectLst>
                  <a:outerShdw blurRad="38100" dist="38100" dir="2700000" algn="tl">
                    <a:srgbClr val="000000">
                      <a:alpha val="43137"/>
                    </a:srgbClr>
                  </a:outerShdw>
                </a:effectLst>
              </a:rPr>
              <a:t> So he told them plainly, “Lazarus is dead. </a:t>
            </a:r>
            <a:r>
              <a:rPr lang="en-US" sz="3600" b="1" dirty="0">
                <a:effectLst>
                  <a:outerShdw blurRad="38100" dist="38100" dir="2700000" algn="tl">
                    <a:srgbClr val="000000">
                      <a:alpha val="43137"/>
                    </a:srgbClr>
                  </a:outerShdw>
                </a:effectLst>
              </a:rPr>
              <a:t>15</a:t>
            </a:r>
            <a:r>
              <a:rPr lang="en-US" sz="3600" dirty="0">
                <a:effectLst>
                  <a:outerShdw blurRad="38100" dist="38100" dir="2700000" algn="tl">
                    <a:srgbClr val="000000">
                      <a:alpha val="43137"/>
                    </a:srgbClr>
                  </a:outerShdw>
                </a:effectLst>
              </a:rPr>
              <a:t> And for your sakes, I’m glad I wasn’t there, for now you will really believe. Come, let’s go see him.” </a:t>
            </a:r>
          </a:p>
        </p:txBody>
      </p:sp>
    </p:spTree>
    <p:extLst>
      <p:ext uri="{BB962C8B-B14F-4D97-AF65-F5344CB8AC3E}">
        <p14:creationId xmlns:p14="http://schemas.microsoft.com/office/powerpoint/2010/main" val="182842331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064" y="-15817"/>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Now I will go and               wake him up</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2667000"/>
            <a:ext cx="8686800" cy="7581899"/>
          </a:xfrm>
        </p:spPr>
        <p:txBody>
          <a:bodyPr>
            <a:noAutofit/>
          </a:bodyPr>
          <a:lstStyle/>
          <a:p>
            <a:r>
              <a:rPr lang="en-US" sz="4800" dirty="0" smtClean="0">
                <a:effectLst>
                  <a:outerShdw blurRad="38100" dist="38100" dir="2700000" algn="tl">
                    <a:srgbClr val="000000">
                      <a:alpha val="43137"/>
                    </a:srgbClr>
                  </a:outerShdw>
                </a:effectLst>
                <a:latin typeface="Californian FB" panose="0207040306080B030204" pitchFamily="18" charset="0"/>
              </a:rPr>
              <a:t>He was asleep - right?</a:t>
            </a:r>
          </a:p>
          <a:p>
            <a:r>
              <a:rPr lang="en-US" sz="4800" dirty="0" smtClean="0">
                <a:effectLst>
                  <a:outerShdw blurRad="38100" dist="38100" dir="2700000" algn="tl">
                    <a:srgbClr val="000000">
                      <a:alpha val="43137"/>
                    </a:srgbClr>
                  </a:outerShdw>
                </a:effectLst>
                <a:latin typeface="Californian FB" panose="0207040306080B030204" pitchFamily="18" charset="0"/>
              </a:rPr>
              <a:t>He’s dead!</a:t>
            </a:r>
          </a:p>
          <a:p>
            <a:pPr lvl="1"/>
            <a:r>
              <a:rPr lang="en-US" sz="4400" dirty="0" smtClean="0">
                <a:effectLst>
                  <a:outerShdw blurRad="38100" dist="38100" dir="2700000" algn="tl">
                    <a:srgbClr val="000000">
                      <a:alpha val="43137"/>
                    </a:srgbClr>
                  </a:outerShdw>
                </a:effectLst>
                <a:latin typeface="Californian FB" panose="0207040306080B030204" pitchFamily="18" charset="0"/>
              </a:rPr>
              <a:t> </a:t>
            </a:r>
            <a:r>
              <a:rPr lang="en-US" sz="4400" i="1" dirty="0" smtClean="0">
                <a:effectLst>
                  <a:outerShdw blurRad="38100" dist="38100" dir="2700000" algn="tl">
                    <a:srgbClr val="000000">
                      <a:alpha val="43137"/>
                    </a:srgbClr>
                  </a:outerShdw>
                </a:effectLst>
                <a:latin typeface="Californian FB" panose="0207040306080B030204" pitchFamily="18" charset="0"/>
              </a:rPr>
              <a:t>It was for them?</a:t>
            </a:r>
          </a:p>
          <a:p>
            <a:pPr lvl="1"/>
            <a:r>
              <a:rPr lang="en-US" sz="4400" i="1" dirty="0">
                <a:effectLst>
                  <a:outerShdw blurRad="38100" dist="38100" dir="2700000" algn="tl">
                    <a:srgbClr val="000000">
                      <a:alpha val="43137"/>
                    </a:srgbClr>
                  </a:outerShdw>
                </a:effectLst>
                <a:latin typeface="Californian FB" panose="0207040306080B030204" pitchFamily="18" charset="0"/>
              </a:rPr>
              <a:t> </a:t>
            </a:r>
            <a:r>
              <a:rPr lang="en-US" sz="4400" i="1" dirty="0" smtClean="0">
                <a:effectLst>
                  <a:outerShdw blurRad="38100" dist="38100" dir="2700000" algn="tl">
                    <a:srgbClr val="000000">
                      <a:alpha val="43137"/>
                    </a:srgbClr>
                  </a:outerShdw>
                </a:effectLst>
                <a:latin typeface="Californian FB" panose="0207040306080B030204" pitchFamily="18" charset="0"/>
              </a:rPr>
              <a:t>So that they could believe?</a:t>
            </a:r>
          </a:p>
        </p:txBody>
      </p:sp>
    </p:spTree>
    <p:extLst>
      <p:ext uri="{BB962C8B-B14F-4D97-AF65-F5344CB8AC3E}">
        <p14:creationId xmlns:p14="http://schemas.microsoft.com/office/powerpoint/2010/main" val="27265908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John 11:16</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3600" dirty="0">
                <a:effectLst>
                  <a:outerShdw blurRad="38100" dist="38100" dir="2700000" algn="tl">
                    <a:srgbClr val="000000">
                      <a:alpha val="43137"/>
                    </a:srgbClr>
                  </a:outerShdw>
                </a:effectLst>
              </a:rPr>
              <a:t>Thomas, nicknamed the Twin, said to his fellow disciples, “Let’s go, too—and die with Jesus.” </a:t>
            </a:r>
          </a:p>
        </p:txBody>
      </p:sp>
    </p:spTree>
    <p:extLst>
      <p:ext uri="{BB962C8B-B14F-4D97-AF65-F5344CB8AC3E}">
        <p14:creationId xmlns:p14="http://schemas.microsoft.com/office/powerpoint/2010/main" val="318949713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5943" y="3810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Did the disciples know and understand what Jesus was doing?</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16457" y="3657600"/>
            <a:ext cx="8991600" cy="6896099"/>
          </a:xfrm>
        </p:spPr>
        <p:txBody>
          <a:bodyPr>
            <a:noAutofit/>
          </a:bodyPr>
          <a:lstStyle/>
          <a:p>
            <a:pPr marL="0" indent="0" algn="ctr">
              <a:buNone/>
            </a:pPr>
            <a:r>
              <a:rPr lang="en-US" sz="6600" b="1" dirty="0" smtClean="0">
                <a:effectLst>
                  <a:outerShdw blurRad="38100" dist="38100" dir="2700000" algn="tl">
                    <a:srgbClr val="000000">
                      <a:alpha val="43137"/>
                    </a:srgbClr>
                  </a:outerShdw>
                </a:effectLst>
                <a:latin typeface="Californian FB" panose="0207040306080B030204" pitchFamily="18" charset="0"/>
              </a:rPr>
              <a:t>Did they follow Jesus anyway?</a:t>
            </a:r>
          </a:p>
        </p:txBody>
      </p:sp>
    </p:spTree>
    <p:extLst>
      <p:ext uri="{BB962C8B-B14F-4D97-AF65-F5344CB8AC3E}">
        <p14:creationId xmlns:p14="http://schemas.microsoft.com/office/powerpoint/2010/main" val="354959549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5943" y="3810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What do we do when we don’t understand what God is doing?</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3352800"/>
            <a:ext cx="8991600" cy="6896099"/>
          </a:xfrm>
        </p:spPr>
        <p:txBody>
          <a:bodyPr>
            <a:noAutofit/>
          </a:bodyPr>
          <a:lstStyle/>
          <a:p>
            <a:r>
              <a:rPr lang="en-US" sz="4400" dirty="0" smtClean="0">
                <a:effectLst>
                  <a:outerShdw blurRad="38100" dist="38100" dir="2700000" algn="tl">
                    <a:srgbClr val="000000">
                      <a:alpha val="43137"/>
                    </a:srgbClr>
                  </a:outerShdw>
                </a:effectLst>
                <a:latin typeface="Californian FB" panose="0207040306080B030204" pitchFamily="18" charset="0"/>
              </a:rPr>
              <a:t>Do we walk away, or do we follow?</a:t>
            </a:r>
          </a:p>
          <a:p>
            <a:r>
              <a:rPr lang="en-US" sz="4400" dirty="0" smtClean="0">
                <a:effectLst>
                  <a:outerShdw blurRad="38100" dist="38100" dir="2700000" algn="tl">
                    <a:srgbClr val="000000">
                      <a:alpha val="43137"/>
                    </a:srgbClr>
                  </a:outerShdw>
                </a:effectLst>
                <a:latin typeface="Californian FB" panose="0207040306080B030204" pitchFamily="18" charset="0"/>
              </a:rPr>
              <a:t>Do we doubt, or do we believe?</a:t>
            </a:r>
          </a:p>
          <a:p>
            <a:r>
              <a:rPr lang="en-US" sz="4400" dirty="0" smtClean="0">
                <a:effectLst>
                  <a:outerShdw blurRad="38100" dist="38100" dir="2700000" algn="tl">
                    <a:srgbClr val="000000">
                      <a:alpha val="43137"/>
                    </a:srgbClr>
                  </a:outerShdw>
                </a:effectLst>
                <a:latin typeface="Californian FB" panose="0207040306080B030204" pitchFamily="18" charset="0"/>
              </a:rPr>
              <a:t>Do we give in, or do we give </a:t>
            </a:r>
            <a:r>
              <a:rPr lang="en-US" sz="4400" smtClean="0">
                <a:effectLst>
                  <a:outerShdw blurRad="38100" dist="38100" dir="2700000" algn="tl">
                    <a:srgbClr val="000000">
                      <a:alpha val="43137"/>
                    </a:srgbClr>
                  </a:outerShdw>
                </a:effectLst>
                <a:latin typeface="Californian FB" panose="0207040306080B030204" pitchFamily="18" charset="0"/>
              </a:rPr>
              <a:t>God everything</a:t>
            </a:r>
            <a:r>
              <a:rPr lang="en-US" sz="4400" dirty="0" smtClean="0">
                <a:effectLst>
                  <a:outerShdw blurRad="38100" dist="38100" dir="2700000" algn="tl">
                    <a:srgbClr val="000000">
                      <a:alpha val="43137"/>
                    </a:srgbClr>
                  </a:outerShdw>
                </a:effectLst>
                <a:latin typeface="Californian FB" panose="0207040306080B030204" pitchFamily="18" charset="0"/>
              </a:rPr>
              <a:t>?</a:t>
            </a:r>
          </a:p>
        </p:txBody>
      </p:sp>
    </p:spTree>
    <p:extLst>
      <p:ext uri="{BB962C8B-B14F-4D97-AF65-F5344CB8AC3E}">
        <p14:creationId xmlns:p14="http://schemas.microsoft.com/office/powerpoint/2010/main" val="27265908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John 11:1-3</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3600" dirty="0">
                <a:effectLst>
                  <a:outerShdw blurRad="38100" dist="38100" dir="2700000" algn="tl">
                    <a:srgbClr val="000000">
                      <a:alpha val="43137"/>
                    </a:srgbClr>
                  </a:outerShdw>
                </a:effectLst>
              </a:rPr>
              <a:t>A man named Lazarus was sick. He lived in Bethany with his sisters, Mary and Martha. </a:t>
            </a:r>
            <a:r>
              <a:rPr lang="en-US" sz="3600" b="1" dirty="0">
                <a:effectLst>
                  <a:outerShdw blurRad="38100" dist="38100" dir="2700000" algn="tl">
                    <a:srgbClr val="000000">
                      <a:alpha val="43137"/>
                    </a:srgbClr>
                  </a:outerShdw>
                </a:effectLst>
              </a:rPr>
              <a:t>2</a:t>
            </a:r>
            <a:r>
              <a:rPr lang="en-US" sz="3600" dirty="0">
                <a:effectLst>
                  <a:outerShdw blurRad="38100" dist="38100" dir="2700000" algn="tl">
                    <a:srgbClr val="000000">
                      <a:alpha val="43137"/>
                    </a:srgbClr>
                  </a:outerShdw>
                </a:effectLst>
              </a:rPr>
              <a:t> This is the Mary who later poured the expensive perfume on the Lord’s feet and wiped them with her hair. Her brother, Lazarus, was sick. </a:t>
            </a:r>
            <a:r>
              <a:rPr lang="en-US" sz="3600" b="1" dirty="0">
                <a:effectLst>
                  <a:outerShdw blurRad="38100" dist="38100" dir="2700000" algn="tl">
                    <a:srgbClr val="000000">
                      <a:alpha val="43137"/>
                    </a:srgbClr>
                  </a:outerShdw>
                </a:effectLst>
              </a:rPr>
              <a:t>3</a:t>
            </a:r>
            <a:r>
              <a:rPr lang="en-US" sz="3600" dirty="0">
                <a:effectLst>
                  <a:outerShdw blurRad="38100" dist="38100" dir="2700000" algn="tl">
                    <a:srgbClr val="000000">
                      <a:alpha val="43137"/>
                    </a:srgbClr>
                  </a:outerShdw>
                </a:effectLst>
              </a:rPr>
              <a:t> So the two sisters sent a message to Jesus telling him, “Lord, your dear friend is very sick.” </a:t>
            </a:r>
            <a:r>
              <a:rPr lang="en-US" sz="4000" dirty="0">
                <a:effectLst>
                  <a:outerShdw blurRad="38100" dist="38100" dir="2700000" algn="tl">
                    <a:srgbClr val="000000">
                      <a:alpha val="43137"/>
                    </a:srgbClr>
                  </a:outerShdw>
                </a:effectLst>
              </a:rPr>
              <a:t>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5677598"/>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003"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228600"/>
            <a:ext cx="9144000" cy="1295400"/>
          </a:xfrm>
        </p:spPr>
        <p:txBody>
          <a:bodyPr>
            <a:noAutofit/>
          </a:bodyPr>
          <a:lstStyle/>
          <a:p>
            <a:r>
              <a:rPr lang="en-US" sz="6000" b="1" dirty="0" smtClean="0">
                <a:effectLst>
                  <a:outerShdw blurRad="38100" dist="38100" dir="2700000" algn="tl">
                    <a:srgbClr val="000000">
                      <a:alpha val="43137"/>
                    </a:srgbClr>
                  </a:outerShdw>
                </a:effectLst>
                <a:latin typeface="Californian FB" panose="0207040306080B030204" pitchFamily="18" charset="0"/>
              </a:rPr>
              <a:t>Lazarus, Mary, and Martha</a:t>
            </a:r>
            <a:endParaRPr lang="en-US" sz="60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40257" y="1295400"/>
            <a:ext cx="9067800" cy="8991599"/>
          </a:xfrm>
        </p:spPr>
        <p:txBody>
          <a:bodyPr>
            <a:noAutofit/>
          </a:bodyPr>
          <a:lstStyle/>
          <a:p>
            <a:r>
              <a:rPr lang="en-US" sz="4000" dirty="0" smtClean="0">
                <a:effectLst>
                  <a:outerShdw blurRad="38100" dist="38100" dir="2700000" algn="tl">
                    <a:srgbClr val="000000">
                      <a:alpha val="43137"/>
                    </a:srgbClr>
                  </a:outerShdw>
                </a:effectLst>
                <a:latin typeface="Californian FB" panose="0207040306080B030204" pitchFamily="18" charset="0"/>
              </a:rPr>
              <a:t>Bethany</a:t>
            </a:r>
          </a:p>
          <a:p>
            <a:r>
              <a:rPr lang="en-US" sz="4000" dirty="0" smtClean="0">
                <a:effectLst>
                  <a:outerShdw blurRad="38100" dist="38100" dir="2700000" algn="tl">
                    <a:srgbClr val="000000">
                      <a:alpha val="43137"/>
                    </a:srgbClr>
                  </a:outerShdw>
                </a:effectLst>
                <a:latin typeface="Californian FB" panose="0207040306080B030204" pitchFamily="18" charset="0"/>
              </a:rPr>
              <a:t>Mary will have a big role soon</a:t>
            </a:r>
          </a:p>
          <a:p>
            <a:r>
              <a:rPr lang="en-US" sz="4000" dirty="0" smtClean="0">
                <a:effectLst>
                  <a:outerShdw blurRad="38100" dist="38100" dir="2700000" algn="tl">
                    <a:srgbClr val="000000">
                      <a:alpha val="43137"/>
                    </a:srgbClr>
                  </a:outerShdw>
                </a:effectLst>
                <a:latin typeface="Californian FB" panose="0207040306080B030204" pitchFamily="18" charset="0"/>
              </a:rPr>
              <a:t>Lazarus was sick</a:t>
            </a:r>
          </a:p>
          <a:p>
            <a:r>
              <a:rPr lang="en-US" sz="4000" dirty="0" smtClean="0">
                <a:effectLst>
                  <a:outerShdw blurRad="38100" dist="38100" dir="2700000" algn="tl">
                    <a:srgbClr val="000000">
                      <a:alpha val="43137"/>
                    </a:srgbClr>
                  </a:outerShdw>
                </a:effectLst>
                <a:latin typeface="Californian FB" panose="0207040306080B030204" pitchFamily="18" charset="0"/>
              </a:rPr>
              <a:t>Mary and Martha sent a message to Jesus</a:t>
            </a:r>
          </a:p>
          <a:p>
            <a:pPr lvl="1"/>
            <a:r>
              <a:rPr lang="en-US" sz="4000" dirty="0">
                <a:effectLst>
                  <a:outerShdw blurRad="38100" dist="38100" dir="2700000" algn="tl">
                    <a:srgbClr val="000000">
                      <a:alpha val="43137"/>
                    </a:srgbClr>
                  </a:outerShdw>
                </a:effectLst>
                <a:latin typeface="Californian FB" panose="0207040306080B030204" pitchFamily="18" charset="0"/>
              </a:rPr>
              <a:t> </a:t>
            </a:r>
            <a:r>
              <a:rPr lang="en-US" sz="4000" i="1" dirty="0" smtClean="0">
                <a:effectLst>
                  <a:outerShdw blurRad="38100" dist="38100" dir="2700000" algn="tl">
                    <a:srgbClr val="000000">
                      <a:alpha val="43137"/>
                    </a:srgbClr>
                  </a:outerShdw>
                </a:effectLst>
                <a:latin typeface="Californian FB" panose="0207040306080B030204" pitchFamily="18" charset="0"/>
              </a:rPr>
              <a:t>Your friend is very sick</a:t>
            </a:r>
          </a:p>
          <a:p>
            <a:pPr lvl="1"/>
            <a:r>
              <a:rPr lang="en-US" sz="4000" i="1" dirty="0">
                <a:effectLst>
                  <a:outerShdw blurRad="38100" dist="38100" dir="2700000" algn="tl">
                    <a:srgbClr val="000000">
                      <a:alpha val="43137"/>
                    </a:srgbClr>
                  </a:outerShdw>
                </a:effectLst>
                <a:latin typeface="Californian FB" panose="0207040306080B030204" pitchFamily="18" charset="0"/>
              </a:rPr>
              <a:t> </a:t>
            </a:r>
            <a:r>
              <a:rPr lang="en-US" sz="4000" i="1" dirty="0" smtClean="0">
                <a:effectLst>
                  <a:outerShdw blurRad="38100" dist="38100" dir="2700000" algn="tl">
                    <a:srgbClr val="000000">
                      <a:alpha val="43137"/>
                    </a:srgbClr>
                  </a:outerShdw>
                </a:effectLst>
                <a:latin typeface="Californian FB" panose="0207040306080B030204" pitchFamily="18" charset="0"/>
              </a:rPr>
              <a:t>He’s not just sick, he’s sick; and needs a miracle!</a:t>
            </a:r>
          </a:p>
        </p:txBody>
      </p:sp>
    </p:spTree>
    <p:extLst>
      <p:ext uri="{BB962C8B-B14F-4D97-AF65-F5344CB8AC3E}">
        <p14:creationId xmlns:p14="http://schemas.microsoft.com/office/powerpoint/2010/main" val="2106943767"/>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5943" y="3810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Can the people that God loves and cares for experience sickness?</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3352800"/>
            <a:ext cx="8350370" cy="6896099"/>
          </a:xfrm>
        </p:spPr>
        <p:txBody>
          <a:bodyPr>
            <a:noAutofit/>
          </a:bodyPr>
          <a:lstStyle/>
          <a:p>
            <a:r>
              <a:rPr lang="en-US" sz="4800" dirty="0" smtClean="0">
                <a:effectLst>
                  <a:outerShdw blurRad="38100" dist="38100" dir="2700000" algn="tl">
                    <a:srgbClr val="000000">
                      <a:alpha val="43137"/>
                    </a:srgbClr>
                  </a:outerShdw>
                </a:effectLst>
                <a:latin typeface="Californian FB" panose="0207040306080B030204" pitchFamily="18" charset="0"/>
              </a:rPr>
              <a:t>Yes</a:t>
            </a:r>
          </a:p>
          <a:p>
            <a:r>
              <a:rPr lang="en-US" sz="4800" dirty="0" smtClean="0">
                <a:effectLst>
                  <a:outerShdw blurRad="38100" dist="38100" dir="2700000" algn="tl">
                    <a:srgbClr val="000000">
                      <a:alpha val="43137"/>
                    </a:srgbClr>
                  </a:outerShdw>
                </a:effectLst>
                <a:latin typeface="Californian FB" panose="0207040306080B030204" pitchFamily="18" charset="0"/>
              </a:rPr>
              <a:t>Sickness and death is part of this world because of sin</a:t>
            </a:r>
          </a:p>
          <a:p>
            <a:r>
              <a:rPr lang="en-US" sz="4800" dirty="0" smtClean="0">
                <a:effectLst>
                  <a:outerShdw blurRad="38100" dist="38100" dir="2700000" algn="tl">
                    <a:srgbClr val="000000">
                      <a:alpha val="43137"/>
                    </a:srgbClr>
                  </a:outerShdw>
                </a:effectLst>
                <a:latin typeface="Californian FB" panose="0207040306080B030204" pitchFamily="18" charset="0"/>
              </a:rPr>
              <a:t>All of us will experience it</a:t>
            </a:r>
          </a:p>
        </p:txBody>
      </p:sp>
    </p:spTree>
    <p:extLst>
      <p:ext uri="{BB962C8B-B14F-4D97-AF65-F5344CB8AC3E}">
        <p14:creationId xmlns:p14="http://schemas.microsoft.com/office/powerpoint/2010/main" val="119443363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John 11:4-6</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000" dirty="0">
                <a:effectLst>
                  <a:outerShdw blurRad="38100" dist="38100" dir="2700000" algn="tl">
                    <a:srgbClr val="000000">
                      <a:alpha val="43137"/>
                    </a:srgbClr>
                  </a:outerShdw>
                </a:effectLst>
              </a:rPr>
              <a:t>But when Jesus heard about it he said, “Lazarus’s sickness will not end in death. No, it happened for the glory of God so that the Son of God will receive glory from this.” </a:t>
            </a:r>
            <a:r>
              <a:rPr lang="en-US" sz="4000" b="1" dirty="0">
                <a:effectLst>
                  <a:outerShdw blurRad="38100" dist="38100" dir="2700000" algn="tl">
                    <a:srgbClr val="000000">
                      <a:alpha val="43137"/>
                    </a:srgbClr>
                  </a:outerShdw>
                </a:effectLst>
              </a:rPr>
              <a:t>5</a:t>
            </a:r>
            <a:r>
              <a:rPr lang="en-US" sz="4000" dirty="0">
                <a:effectLst>
                  <a:outerShdw blurRad="38100" dist="38100" dir="2700000" algn="tl">
                    <a:srgbClr val="000000">
                      <a:alpha val="43137"/>
                    </a:srgbClr>
                  </a:outerShdw>
                </a:effectLst>
              </a:rPr>
              <a:t> So although Jesus loved Martha, Mary, and Lazarus, </a:t>
            </a:r>
            <a:r>
              <a:rPr lang="en-US" sz="4000" b="1" dirty="0">
                <a:effectLst>
                  <a:outerShdw blurRad="38100" dist="38100" dir="2700000" algn="tl">
                    <a:srgbClr val="000000">
                      <a:alpha val="43137"/>
                    </a:srgbClr>
                  </a:outerShdw>
                </a:effectLst>
              </a:rPr>
              <a:t>6</a:t>
            </a:r>
            <a:r>
              <a:rPr lang="en-US" sz="4000" dirty="0">
                <a:effectLst>
                  <a:outerShdw blurRad="38100" dist="38100" dir="2700000" algn="tl">
                    <a:srgbClr val="000000">
                      <a:alpha val="43137"/>
                    </a:srgbClr>
                  </a:outerShdw>
                </a:effectLst>
              </a:rPr>
              <a:t> he stayed where he was for the next two days.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757815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Lazarus’s sickness will not end in death!</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76200" y="2209800"/>
            <a:ext cx="8915400" cy="8039099"/>
          </a:xfrm>
        </p:spPr>
        <p:txBody>
          <a:bodyPr>
            <a:noAutofit/>
          </a:bodyPr>
          <a:lstStyle/>
          <a:p>
            <a:r>
              <a:rPr lang="en-US" sz="4600" dirty="0" smtClean="0">
                <a:effectLst>
                  <a:outerShdw blurRad="38100" dist="38100" dir="2700000" algn="tl">
                    <a:srgbClr val="000000">
                      <a:alpha val="43137"/>
                    </a:srgbClr>
                  </a:outerShdw>
                </a:effectLst>
                <a:latin typeface="Californian FB" panose="0207040306080B030204" pitchFamily="18" charset="0"/>
              </a:rPr>
              <a:t>It is not random</a:t>
            </a:r>
          </a:p>
          <a:p>
            <a:pPr lvl="1"/>
            <a:r>
              <a:rPr lang="en-US" sz="4600" dirty="0">
                <a:effectLst>
                  <a:outerShdw blurRad="38100" dist="38100" dir="2700000" algn="tl">
                    <a:srgbClr val="000000">
                      <a:alpha val="43137"/>
                    </a:srgbClr>
                  </a:outerShdw>
                </a:effectLst>
                <a:latin typeface="Californian FB" panose="0207040306080B030204" pitchFamily="18" charset="0"/>
              </a:rPr>
              <a:t> </a:t>
            </a:r>
            <a:r>
              <a:rPr lang="en-US" sz="4600" i="1" dirty="0" smtClean="0">
                <a:effectLst>
                  <a:outerShdw blurRad="38100" dist="38100" dir="2700000" algn="tl">
                    <a:srgbClr val="000000">
                      <a:alpha val="43137"/>
                    </a:srgbClr>
                  </a:outerShdw>
                </a:effectLst>
                <a:latin typeface="Californian FB" panose="0207040306080B030204" pitchFamily="18" charset="0"/>
              </a:rPr>
              <a:t>It has a purpose</a:t>
            </a:r>
          </a:p>
          <a:p>
            <a:r>
              <a:rPr lang="en-US" sz="4600" dirty="0" smtClean="0">
                <a:effectLst>
                  <a:outerShdw blurRad="38100" dist="38100" dir="2700000" algn="tl">
                    <a:srgbClr val="000000">
                      <a:alpha val="43137"/>
                    </a:srgbClr>
                  </a:outerShdw>
                </a:effectLst>
                <a:latin typeface="Californian FB" panose="0207040306080B030204" pitchFamily="18" charset="0"/>
              </a:rPr>
              <a:t>For the glory of God</a:t>
            </a:r>
          </a:p>
          <a:p>
            <a:r>
              <a:rPr lang="en-US" sz="4600" dirty="0" smtClean="0">
                <a:effectLst>
                  <a:outerShdw blurRad="38100" dist="38100" dir="2700000" algn="tl">
                    <a:srgbClr val="000000">
                      <a:alpha val="43137"/>
                    </a:srgbClr>
                  </a:outerShdw>
                </a:effectLst>
                <a:latin typeface="Californian FB" panose="0207040306080B030204" pitchFamily="18" charset="0"/>
              </a:rPr>
              <a:t>For the Son of God to receive glory</a:t>
            </a:r>
          </a:p>
          <a:p>
            <a:pPr lvl="1"/>
            <a:r>
              <a:rPr lang="en-US" sz="4600" dirty="0">
                <a:effectLst>
                  <a:outerShdw blurRad="38100" dist="38100" dir="2700000" algn="tl">
                    <a:srgbClr val="000000">
                      <a:alpha val="43137"/>
                    </a:srgbClr>
                  </a:outerShdw>
                </a:effectLst>
                <a:latin typeface="Californian FB" panose="0207040306080B030204" pitchFamily="18" charset="0"/>
              </a:rPr>
              <a:t> </a:t>
            </a:r>
            <a:r>
              <a:rPr lang="en-US" sz="4600" i="1" dirty="0" smtClean="0">
                <a:effectLst>
                  <a:outerShdw blurRad="38100" dist="38100" dir="2700000" algn="tl">
                    <a:srgbClr val="000000">
                      <a:alpha val="43137"/>
                    </a:srgbClr>
                  </a:outerShdw>
                </a:effectLst>
                <a:latin typeface="Californian FB" panose="0207040306080B030204" pitchFamily="18" charset="0"/>
              </a:rPr>
              <a:t>This event is for something bigger!</a:t>
            </a:r>
          </a:p>
        </p:txBody>
      </p:sp>
    </p:spTree>
    <p:extLst>
      <p:ext uri="{BB962C8B-B14F-4D97-AF65-F5344CB8AC3E}">
        <p14:creationId xmlns:p14="http://schemas.microsoft.com/office/powerpoint/2010/main" val="290996178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Jesus loved them, and didn’t come!</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76200" y="2209800"/>
            <a:ext cx="8915400" cy="8039099"/>
          </a:xfrm>
        </p:spPr>
        <p:txBody>
          <a:bodyPr>
            <a:noAutofit/>
          </a:bodyPr>
          <a:lstStyle/>
          <a:p>
            <a:r>
              <a:rPr lang="en-US" sz="4400" dirty="0" smtClean="0">
                <a:effectLst>
                  <a:outerShdw blurRad="38100" dist="38100" dir="2700000" algn="tl">
                    <a:srgbClr val="000000">
                      <a:alpha val="43137"/>
                    </a:srgbClr>
                  </a:outerShdw>
                </a:effectLst>
                <a:latin typeface="Californian FB" panose="0207040306080B030204" pitchFamily="18" charset="0"/>
              </a:rPr>
              <a:t>Are we okay with God loving us so much that He doesn’t do something for us?</a:t>
            </a:r>
          </a:p>
          <a:p>
            <a:r>
              <a:rPr lang="en-US" sz="4400" dirty="0" smtClean="0">
                <a:effectLst>
                  <a:outerShdw blurRad="38100" dist="38100" dir="2700000" algn="tl">
                    <a:srgbClr val="000000">
                      <a:alpha val="43137"/>
                    </a:srgbClr>
                  </a:outerShdw>
                </a:effectLst>
                <a:latin typeface="Californian FB" panose="0207040306080B030204" pitchFamily="18" charset="0"/>
              </a:rPr>
              <a:t>Are we okay with God allowing us to go through something very hard to have something better happen?</a:t>
            </a:r>
          </a:p>
        </p:txBody>
      </p:sp>
    </p:spTree>
    <p:extLst>
      <p:ext uri="{BB962C8B-B14F-4D97-AF65-F5344CB8AC3E}">
        <p14:creationId xmlns:p14="http://schemas.microsoft.com/office/powerpoint/2010/main" val="219610780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John 11:7-10</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3600" dirty="0">
                <a:effectLst>
                  <a:outerShdw blurRad="38100" dist="38100" dir="2700000" algn="tl">
                    <a:srgbClr val="000000">
                      <a:alpha val="43137"/>
                    </a:srgbClr>
                  </a:outerShdw>
                </a:effectLst>
              </a:rPr>
              <a:t>Finally, he said to his disciples, “Let’s go back to Judea.” </a:t>
            </a:r>
            <a:r>
              <a:rPr lang="en-US" sz="3600" b="1" dirty="0">
                <a:effectLst>
                  <a:outerShdw blurRad="38100" dist="38100" dir="2700000" algn="tl">
                    <a:srgbClr val="000000">
                      <a:alpha val="43137"/>
                    </a:srgbClr>
                  </a:outerShdw>
                </a:effectLst>
              </a:rPr>
              <a:t>8</a:t>
            </a:r>
            <a:r>
              <a:rPr lang="en-US" sz="3600" dirty="0">
                <a:effectLst>
                  <a:outerShdw blurRad="38100" dist="38100" dir="2700000" algn="tl">
                    <a:srgbClr val="000000">
                      <a:alpha val="43137"/>
                    </a:srgbClr>
                  </a:outerShdw>
                </a:effectLst>
              </a:rPr>
              <a:t> But his disciples objected. “Rabbi,” they said, “only a few days ago the people in Judea were trying to stone you. Are you going there again?” </a:t>
            </a:r>
            <a:r>
              <a:rPr lang="en-US" sz="3600" b="1" dirty="0">
                <a:effectLst>
                  <a:outerShdw blurRad="38100" dist="38100" dir="2700000" algn="tl">
                    <a:srgbClr val="000000">
                      <a:alpha val="43137"/>
                    </a:srgbClr>
                  </a:outerShdw>
                </a:effectLst>
              </a:rPr>
              <a:t>9</a:t>
            </a:r>
            <a:r>
              <a:rPr lang="en-US" sz="3600" dirty="0">
                <a:effectLst>
                  <a:outerShdw blurRad="38100" dist="38100" dir="2700000" algn="tl">
                    <a:srgbClr val="000000">
                      <a:alpha val="43137"/>
                    </a:srgbClr>
                  </a:outerShdw>
                </a:effectLst>
              </a:rPr>
              <a:t> Jesus replied, “There are twelve hours of daylight every day. During the day people can walk safely. They can see because they have the light of this world. </a:t>
            </a:r>
            <a:r>
              <a:rPr lang="en-US" sz="3600" b="1" dirty="0">
                <a:effectLst>
                  <a:outerShdw blurRad="38100" dist="38100" dir="2700000" algn="tl">
                    <a:srgbClr val="000000">
                      <a:alpha val="43137"/>
                    </a:srgbClr>
                  </a:outerShdw>
                </a:effectLst>
              </a:rPr>
              <a:t>10</a:t>
            </a:r>
            <a:r>
              <a:rPr lang="en-US" sz="3600" dirty="0">
                <a:effectLst>
                  <a:outerShdw blurRad="38100" dist="38100" dir="2700000" algn="tl">
                    <a:srgbClr val="000000">
                      <a:alpha val="43137"/>
                    </a:srgbClr>
                  </a:outerShdw>
                </a:effectLst>
              </a:rPr>
              <a:t> But at night there is danger of stumbling because they have no light.” </a:t>
            </a:r>
          </a:p>
        </p:txBody>
      </p:sp>
    </p:spTree>
    <p:extLst>
      <p:ext uri="{BB962C8B-B14F-4D97-AF65-F5344CB8AC3E}">
        <p14:creationId xmlns:p14="http://schemas.microsoft.com/office/powerpoint/2010/main" val="137586039"/>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3"/>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3"/>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We have to go to crush the darkness with light</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23645" y="2514600"/>
            <a:ext cx="8991600" cy="7810499"/>
          </a:xfrm>
        </p:spPr>
        <p:txBody>
          <a:bodyPr>
            <a:noAutofit/>
          </a:bodyPr>
          <a:lstStyle/>
          <a:p>
            <a:r>
              <a:rPr lang="en-US" sz="4400" dirty="0" smtClean="0">
                <a:effectLst>
                  <a:outerShdw blurRad="38100" dist="38100" dir="2700000" algn="tl">
                    <a:srgbClr val="000000">
                      <a:alpha val="43137"/>
                    </a:srgbClr>
                  </a:outerShdw>
                </a:effectLst>
                <a:latin typeface="Californian FB" panose="0207040306080B030204" pitchFamily="18" charset="0"/>
              </a:rPr>
              <a:t>The war between darkness and light</a:t>
            </a:r>
          </a:p>
          <a:p>
            <a:r>
              <a:rPr lang="en-US" sz="4400" dirty="0" smtClean="0">
                <a:effectLst>
                  <a:outerShdw blurRad="38100" dist="38100" dir="2700000" algn="tl">
                    <a:srgbClr val="000000">
                      <a:alpha val="43137"/>
                    </a:srgbClr>
                  </a:outerShdw>
                </a:effectLst>
                <a:latin typeface="Californian FB" panose="0207040306080B030204" pitchFamily="18" charset="0"/>
              </a:rPr>
              <a:t>Don’t fear anything that can take your life!</a:t>
            </a:r>
          </a:p>
          <a:p>
            <a:r>
              <a:rPr lang="en-US" sz="4400" dirty="0" smtClean="0">
                <a:effectLst>
                  <a:outerShdw blurRad="38100" dist="38100" dir="2700000" algn="tl">
                    <a:srgbClr val="000000">
                      <a:alpha val="43137"/>
                    </a:srgbClr>
                  </a:outerShdw>
                </a:effectLst>
                <a:latin typeface="Californian FB" panose="0207040306080B030204" pitchFamily="18" charset="0"/>
              </a:rPr>
              <a:t>Know that God will always work all things out for good…</a:t>
            </a:r>
          </a:p>
        </p:txBody>
      </p:sp>
    </p:spTree>
    <p:extLst>
      <p:ext uri="{BB962C8B-B14F-4D97-AF65-F5344CB8AC3E}">
        <p14:creationId xmlns:p14="http://schemas.microsoft.com/office/powerpoint/2010/main" val="27265908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1532</TotalTime>
  <Words>414</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Last Year</vt:lpstr>
      <vt:lpstr>John 11:1-3</vt:lpstr>
      <vt:lpstr>Lazarus, Mary, and Martha</vt:lpstr>
      <vt:lpstr>Can the people that God loves and cares for experience sickness?</vt:lpstr>
      <vt:lpstr>John 11:4-6</vt:lpstr>
      <vt:lpstr>Lazarus’s sickness will not end in death!</vt:lpstr>
      <vt:lpstr>Jesus loved them, and didn’t come!</vt:lpstr>
      <vt:lpstr>John 11:7-10</vt:lpstr>
      <vt:lpstr>We have to go to crush the darkness with light</vt:lpstr>
      <vt:lpstr>John 11:11-15</vt:lpstr>
      <vt:lpstr>Now I will go and               wake him up</vt:lpstr>
      <vt:lpstr>John 11:16</vt:lpstr>
      <vt:lpstr>Did the disciples know and understand what Jesus was doing?</vt:lpstr>
      <vt:lpstr>What do we do when we don’t understand what God is doing?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Year</dc:title>
  <dc:creator>Pastor</dc:creator>
  <cp:lastModifiedBy>N. Bloomfield Assembly of God</cp:lastModifiedBy>
  <cp:revision>13</cp:revision>
  <cp:lastPrinted>2020-06-15T14:30:13Z</cp:lastPrinted>
  <dcterms:created xsi:type="dcterms:W3CDTF">2020-06-15T13:33:37Z</dcterms:created>
  <dcterms:modified xsi:type="dcterms:W3CDTF">2020-06-18T14:49:54Z</dcterms:modified>
</cp:coreProperties>
</file>